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mp3" ContentType="audio/mpe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ags/tag1.xml" ContentType="application/vnd.openxmlformats-officedocument.presentationml.tags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0"/>
  </p:notesMasterIdLst>
  <p:sldIdLst>
    <p:sldId id="256" r:id="rId2"/>
    <p:sldId id="262" r:id="rId3"/>
    <p:sldId id="305" r:id="rId4"/>
    <p:sldId id="306" r:id="rId5"/>
    <p:sldId id="307" r:id="rId6"/>
    <p:sldId id="308" r:id="rId7"/>
    <p:sldId id="309" r:id="rId8"/>
    <p:sldId id="310" r:id="rId9"/>
    <p:sldId id="323" r:id="rId10"/>
    <p:sldId id="311" r:id="rId11"/>
    <p:sldId id="312" r:id="rId12"/>
    <p:sldId id="313" r:id="rId13"/>
    <p:sldId id="314" r:id="rId14"/>
    <p:sldId id="315" r:id="rId15"/>
    <p:sldId id="316" r:id="rId16"/>
    <p:sldId id="317" r:id="rId17"/>
    <p:sldId id="318" r:id="rId18"/>
    <p:sldId id="324" r:id="rId19"/>
    <p:sldId id="319" r:id="rId20"/>
    <p:sldId id="320" r:id="rId21"/>
    <p:sldId id="321" r:id="rId22"/>
    <p:sldId id="322" r:id="rId23"/>
    <p:sldId id="325" r:id="rId24"/>
    <p:sldId id="291" r:id="rId25"/>
    <p:sldId id="292" r:id="rId26"/>
    <p:sldId id="293" r:id="rId27"/>
    <p:sldId id="294" r:id="rId28"/>
    <p:sldId id="263" r:id="rId2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E4E4F"/>
    <a:srgbClr val="BDD7EE"/>
    <a:srgbClr val="FBFBF9"/>
    <a:srgbClr val="ECEFEB"/>
    <a:srgbClr val="070436"/>
    <a:srgbClr val="FF6600"/>
    <a:srgbClr val="FFFF00"/>
    <a:srgbClr val="FF9933"/>
    <a:srgbClr val="00B0F0"/>
    <a:srgbClr val="FF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471" autoAdjust="0"/>
    <p:restoredTop sz="94647"/>
  </p:normalViewPr>
  <p:slideViewPr>
    <p:cSldViewPr snapToGrid="0" snapToObjects="1">
      <p:cViewPr varScale="1">
        <p:scale>
          <a:sx n="101" d="100"/>
          <a:sy n="101" d="100"/>
        </p:scale>
        <p:origin x="106" y="76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11EFEF-577F-484E-8761-79A27E2C8807}" type="datetimeFigureOut">
              <a:rPr lang="zh-CN" altLang="en-US" smtClean="0"/>
              <a:t>2018/8/29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9EA5EF-8B33-4E36-8BBC-6EC297C820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50507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3FF84C-8037-4B4F-B7B7-C6CEAC3ADEEA}" type="slidenum">
              <a:rPr lang="zh-CN" altLang="en-US" smtClean="0">
                <a:solidFill>
                  <a:prstClr val="black"/>
                </a:solidFill>
              </a:rPr>
              <a:pPr/>
              <a:t>3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6443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3FF84C-8037-4B4F-B7B7-C6CEAC3ADEEA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87445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3FF84C-8037-4B4F-B7B7-C6CEAC3ADEEA}" type="slidenum">
              <a:rPr lang="zh-CN" altLang="en-US" smtClean="0"/>
              <a:pPr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77550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3FF84C-8037-4B4F-B7B7-C6CEAC3ADEEA}" type="slidenum">
              <a:rPr lang="zh-CN" altLang="en-US" smtClean="0"/>
              <a:pPr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96651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3FF84C-8037-4B4F-B7B7-C6CEAC3ADEEA}" type="slidenum">
              <a:rPr lang="zh-CN" altLang="en-US" smtClean="0"/>
              <a:pPr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03817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3FF84C-8037-4B4F-B7B7-C6CEAC3ADEEA}" type="slidenum">
              <a:rPr lang="zh-CN" altLang="en-US" smtClean="0"/>
              <a:pPr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64142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3FF84C-8037-4B4F-B7B7-C6CEAC3ADEEA}" type="slidenum">
              <a:rPr lang="zh-CN" altLang="en-US" smtClean="0"/>
              <a:pPr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87407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3FF84C-8037-4B4F-B7B7-C6CEAC3ADEEA}" type="slidenum">
              <a:rPr lang="zh-CN" altLang="en-US" smtClean="0"/>
              <a:pPr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69370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3FF84C-8037-4B4F-B7B7-C6CEAC3ADEEA}" type="slidenum">
              <a:rPr lang="zh-CN" altLang="en-US" smtClean="0"/>
              <a:pPr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07506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3FF84C-8037-4B4F-B7B7-C6CEAC3ADEEA}" type="slidenum">
              <a:rPr lang="zh-CN" altLang="en-US" smtClean="0"/>
              <a:pPr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44504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9EA5EF-8B33-4E36-8BBC-6EC297C8205D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6912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3FF84C-8037-4B4F-B7B7-C6CEAC3ADEEA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007552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234756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968830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03328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免费的二维码极大</a:t>
            </a:r>
            <a:endParaRPr lang="en-US" altLang="zh-CN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地冲击新增发卡量</a:t>
            </a:r>
          </a:p>
          <a:p>
            <a:r>
              <a: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政策：人行统一监管</a:t>
            </a:r>
            <a:endParaRPr lang="en-US" altLang="zh-CN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市场：后付费模式冲击</a:t>
            </a:r>
          </a:p>
          <a:p>
            <a:r>
              <a: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腾讯支付宝试图直接跟</a:t>
            </a:r>
            <a:endParaRPr lang="en-US" altLang="zh-CN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公交地铁进行结算。在</a:t>
            </a:r>
            <a:endParaRPr lang="en-US" altLang="zh-CN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很多地方仍然有政府保</a:t>
            </a:r>
            <a:endParaRPr lang="en-US" altLang="zh-CN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护的情况下，该收入暂</a:t>
            </a:r>
            <a:endParaRPr lang="en-US" altLang="zh-CN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时受冲击稍微小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3FF84C-8037-4B4F-B7B7-C6CEAC3ADEEA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92643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腾讯、支付宝、银联投入大量资金帮助业主方解决机具改造的资金痛点，获得一定程度的控制权，一卡通公司正逐步丧失入口控制权；</a:t>
            </a:r>
            <a:endParaRPr lang="en-US" altLang="zh-CN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腾讯、支付宝、银联在跟业主方合作的过程中，都试图绕开一卡通公司的清结算平台，直接跟地铁公司进行清结算；</a:t>
            </a:r>
            <a:endParaRPr lang="en-US" altLang="zh-CN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腾讯、支付宝一轮攻势后，让业主方（公交、地铁）也认识到业务价值了，很多业主方开始甩开通卡自行发展线上业务了</a:t>
            </a:r>
            <a:endParaRPr lang="en-US" altLang="zh-CN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3FF84C-8037-4B4F-B7B7-C6CEAC3ADEEA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62477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3FF84C-8037-4B4F-B7B7-C6CEAC3ADEEA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54193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3FF84C-8037-4B4F-B7B7-C6CEAC3ADEEA}" type="slidenum">
              <a:rPr lang="zh-CN" altLang="en-US" smtClean="0">
                <a:solidFill>
                  <a:prstClr val="black"/>
                </a:solidFill>
              </a:rPr>
              <a:pPr/>
              <a:t>8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24351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3FF84C-8037-4B4F-B7B7-C6CEAC3ADEEA}" type="slidenum">
              <a:rPr lang="zh-CN" altLang="en-US" smtClean="0">
                <a:solidFill>
                  <a:prstClr val="black"/>
                </a:solidFill>
              </a:rPr>
              <a:pPr/>
              <a:t>10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53467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3FF84C-8037-4B4F-B7B7-C6CEAC3ADEEA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54673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3FF84C-8037-4B4F-B7B7-C6CEAC3ADEEA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7355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4.emf"/><Relationship Id="rId4" Type="http://schemas.openxmlformats.org/officeDocument/2006/relationships/oleObject" Target="../embeddings/oleObject1.bin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973E1-D17B-714B-9310-6C2036E52D99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938" y="351413"/>
            <a:ext cx="1862667" cy="310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2792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F82D2-7A68-459D-A996-9BDDA2518FA4}" type="datetimeFigureOut">
              <a:rPr lang="zh-CN" altLang="en-US" smtClean="0"/>
              <a:t>2018/8/29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1EE5D-26FB-46D5-A381-ECFB35BF1D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20592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817981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56989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容页面版式_只有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13"/>
          <p:cNvSpPr>
            <a:spLocks noGrp="1"/>
          </p:cNvSpPr>
          <p:nvPr>
            <p:ph type="body" sz="quarter" idx="10" hasCustomPrompt="1"/>
          </p:nvPr>
        </p:nvSpPr>
        <p:spPr>
          <a:xfrm>
            <a:off x="192000" y="142852"/>
            <a:ext cx="10571283" cy="642942"/>
          </a:xfrm>
          <a:prstGeom prst="rect">
            <a:avLst/>
          </a:prstGeom>
        </p:spPr>
        <p:txBody>
          <a:bodyPr/>
          <a:lstStyle>
            <a:lvl1pPr>
              <a:buNone/>
              <a:defRPr kumimoji="0" lang="zh-CN" altLang="en-US" sz="3200" b="1" i="0" u="none" strike="noStrike" kern="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JhengHei UI Light" panose="020B0304030504040204" pitchFamily="34" charset="-122"/>
                <a:ea typeface="Microsoft JhengHei UI Light" panose="020B0304030504040204" pitchFamily="34" charset="-122"/>
                <a:cs typeface="Microsoft JhengHei UI Light" panose="020B0304030504040204" pitchFamily="34" charset="-122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单击此处编辑</a:t>
            </a:r>
            <a:r>
              <a:rPr lang="en-US" altLang="zh-CN" dirty="0"/>
              <a:t>PPT</a:t>
            </a:r>
            <a:r>
              <a:rPr lang="zh-CN" altLang="en-US" dirty="0"/>
              <a:t>页面标题</a:t>
            </a:r>
          </a:p>
        </p:txBody>
      </p:sp>
    </p:spTree>
    <p:extLst>
      <p:ext uri="{BB962C8B-B14F-4D97-AF65-F5344CB8AC3E}">
        <p14:creationId xmlns:p14="http://schemas.microsoft.com/office/powerpoint/2010/main" val="28810472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 userDrawn="1"/>
        </p:nvSpPr>
        <p:spPr>
          <a:xfrm>
            <a:off x="197794" y="6512442"/>
            <a:ext cx="123463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800" b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PINGAN SMART CITY</a:t>
            </a:r>
            <a:endParaRPr kumimoji="1" lang="zh-CN" altLang="en-US" sz="800" b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 userDrawn="1"/>
        </p:nvSpPr>
        <p:spPr>
          <a:xfrm>
            <a:off x="1333256" y="6512442"/>
            <a:ext cx="4972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800" b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</a:t>
            </a:r>
            <a:endParaRPr kumimoji="1" lang="zh-CN" altLang="en-US" sz="800" b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0604" y="5825163"/>
            <a:ext cx="10101395" cy="817892"/>
          </a:xfrm>
          <a:prstGeom prst="rect">
            <a:avLst/>
          </a:prstGeom>
        </p:spPr>
      </p:pic>
      <p:sp>
        <p:nvSpPr>
          <p:cNvPr id="9" name="文本框 8"/>
          <p:cNvSpPr txBox="1"/>
          <p:nvPr userDrawn="1"/>
        </p:nvSpPr>
        <p:spPr>
          <a:xfrm>
            <a:off x="425956" y="322246"/>
            <a:ext cx="12586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</a:t>
            </a:r>
          </a:p>
        </p:txBody>
      </p:sp>
      <p:sp>
        <p:nvSpPr>
          <p:cNvPr id="12" name="灯片编号占位符 11"/>
          <p:cNvSpPr>
            <a:spLocks noGrp="1"/>
          </p:cNvSpPr>
          <p:nvPr>
            <p:ph type="sldNum" sz="quarter" idx="12"/>
          </p:nvPr>
        </p:nvSpPr>
        <p:spPr>
          <a:xfrm>
            <a:off x="-729227" y="6437601"/>
            <a:ext cx="2743200" cy="365125"/>
          </a:xfrm>
        </p:spPr>
        <p:txBody>
          <a:bodyPr/>
          <a:lstStyle>
            <a:lvl1pPr>
              <a:defRPr sz="1000" b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9CA973E1-D17B-714B-9310-6C2036E52D99}" type="slidenum">
              <a:rPr kumimoji="1" lang="zh-CN" altLang="en-US" smtClean="0"/>
              <a:pPr/>
              <a:t>‹#›</a:t>
            </a:fld>
            <a:endParaRPr kumimoji="1" lang="zh-CN" altLang="en-US" dirty="0"/>
          </a:p>
        </p:txBody>
      </p:sp>
      <p:sp>
        <p:nvSpPr>
          <p:cNvPr id="14" name="文本占位符 13"/>
          <p:cNvSpPr>
            <a:spLocks noGrp="1"/>
          </p:cNvSpPr>
          <p:nvPr>
            <p:ph type="body" sz="quarter" idx="13"/>
          </p:nvPr>
        </p:nvSpPr>
        <p:spPr>
          <a:xfrm>
            <a:off x="425956" y="372829"/>
            <a:ext cx="3907653" cy="582613"/>
          </a:xfrm>
        </p:spPr>
        <p:txBody>
          <a:bodyPr/>
          <a:lstStyle>
            <a:lvl1pPr marL="0" indent="0">
              <a:buNone/>
              <a:defRPr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>
          <a:xfrm>
            <a:off x="425450" y="1290168"/>
            <a:ext cx="11264042" cy="2100134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4983" y="372829"/>
            <a:ext cx="1862667" cy="310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8364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副标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37395" y="1"/>
            <a:ext cx="12072718" cy="719832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1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11653569" y="6493727"/>
            <a:ext cx="538431" cy="364275"/>
          </a:xfrm>
          <a:prstGeom prst="rect">
            <a:avLst/>
          </a:prstGeom>
        </p:spPr>
        <p:txBody>
          <a:bodyPr lIns="86694" tIns="43347" rIns="86694" bIns="43347"/>
          <a:lstStyle>
            <a:lvl1pPr algn="ctr">
              <a:defRPr sz="1399" b="0">
                <a:latin typeface="Arial" pitchFamily="34" charset="0"/>
                <a:cs typeface="Arial" pitchFamily="34" charset="0"/>
              </a:defRPr>
            </a:lvl1pPr>
          </a:lstStyle>
          <a:p>
            <a:fld id="{118D5ACA-62CA-46DB-AD6B-12EDD6D51A23}" type="slidenum">
              <a:rPr lang="zh-CN" altLang="en-US" smtClean="0">
                <a:solidFill>
                  <a:srgbClr val="000000"/>
                </a:solidFill>
              </a:rPr>
              <a:pPr/>
              <a:t>‹#›</a:t>
            </a:fld>
            <a:endParaRPr lang="zh-CN" alt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04936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对象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2162" y="1627"/>
          <a:ext cx="2159" cy="16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9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3" name="对象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62" y="1627"/>
                        <a:ext cx="2159" cy="16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McK 2. Slide 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solidFill>
                  <a:schemeClr val="tx2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544054" y="6552779"/>
            <a:ext cx="503906" cy="372541"/>
          </a:xfrm>
          <a:prstGeom prst="rect">
            <a:avLst/>
          </a:prstGeom>
        </p:spPr>
        <p:txBody>
          <a:bodyPr vert="horz" lIns="93256" tIns="46628" rIns="93256" bIns="46628" rtlCol="0" anchor="ctr"/>
          <a:lstStyle>
            <a:lvl1pPr algn="r">
              <a:defRPr sz="1399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defTabSz="914255"/>
            <a:fld id="{D9031528-5AE3-48B4-B7AE-562877B1C66F}" type="slidenum">
              <a:rPr lang="zh-CN" altLang="en-US" smtClean="0">
                <a:solidFill>
                  <a:srgbClr val="FFFFFF"/>
                </a:solidFill>
              </a:rPr>
              <a:pPr defTabSz="914255"/>
              <a:t>‹#›</a:t>
            </a:fld>
            <a:endParaRPr lang="zh-CN" altLang="en-US" dirty="0">
              <a:solidFill>
                <a:srgbClr val="FFFFFF"/>
              </a:solidFill>
            </a:endParaRPr>
          </a:p>
        </p:txBody>
      </p:sp>
      <p:sp>
        <p:nvSpPr>
          <p:cNvPr id="5" name="文本框 2"/>
          <p:cNvSpPr txBox="1"/>
          <p:nvPr userDrawn="1"/>
        </p:nvSpPr>
        <p:spPr>
          <a:xfrm>
            <a:off x="11618258" y="6427693"/>
            <a:ext cx="4840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2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18D5ACA-62CA-46DB-AD6B-12EDD6D51A2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pPr marL="0" marR="0" lvl="0" indent="0" algn="ctr" defTabSz="91425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730232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667729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C45C2F-87A7-4BA1-BA1E-34AC6B95104F}" type="datetimeFigureOut">
              <a:rPr lang="zh-CN" altLang="en-US" smtClean="0"/>
              <a:t>2018/8/29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84FD1-21C3-4E51-A62E-B42EC559A1F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14216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2302933" y="618067"/>
            <a:ext cx="3208867" cy="4461934"/>
          </a:xfrm>
          <a:custGeom>
            <a:avLst/>
            <a:gdLst>
              <a:gd name="connsiteX0" fmla="*/ 0 w 3208867"/>
              <a:gd name="connsiteY0" fmla="*/ 0 h 4461934"/>
              <a:gd name="connsiteX1" fmla="*/ 3208867 w 3208867"/>
              <a:gd name="connsiteY1" fmla="*/ 0 h 4461934"/>
              <a:gd name="connsiteX2" fmla="*/ 3208867 w 3208867"/>
              <a:gd name="connsiteY2" fmla="*/ 4461934 h 4461934"/>
              <a:gd name="connsiteX3" fmla="*/ 0 w 3208867"/>
              <a:gd name="connsiteY3" fmla="*/ 4461934 h 4461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8867" h="4461934">
                <a:moveTo>
                  <a:pt x="0" y="0"/>
                </a:moveTo>
                <a:lnTo>
                  <a:pt x="3208867" y="0"/>
                </a:lnTo>
                <a:lnTo>
                  <a:pt x="3208867" y="4461934"/>
                </a:lnTo>
                <a:lnTo>
                  <a:pt x="0" y="446193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7" name="Picture Placeholder 13"/>
          <p:cNvSpPr>
            <a:spLocks noGrp="1"/>
          </p:cNvSpPr>
          <p:nvPr>
            <p:ph type="pic" sz="quarter" idx="11"/>
          </p:nvPr>
        </p:nvSpPr>
        <p:spPr>
          <a:xfrm>
            <a:off x="6680201" y="618067"/>
            <a:ext cx="3208867" cy="4461934"/>
          </a:xfrm>
          <a:custGeom>
            <a:avLst/>
            <a:gdLst>
              <a:gd name="connsiteX0" fmla="*/ 0 w 3208867"/>
              <a:gd name="connsiteY0" fmla="*/ 0 h 4461934"/>
              <a:gd name="connsiteX1" fmla="*/ 3208867 w 3208867"/>
              <a:gd name="connsiteY1" fmla="*/ 0 h 4461934"/>
              <a:gd name="connsiteX2" fmla="*/ 3208867 w 3208867"/>
              <a:gd name="connsiteY2" fmla="*/ 4461934 h 4461934"/>
              <a:gd name="connsiteX3" fmla="*/ 0 w 3208867"/>
              <a:gd name="connsiteY3" fmla="*/ 4461934 h 4461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8867" h="4461934">
                <a:moveTo>
                  <a:pt x="0" y="0"/>
                </a:moveTo>
                <a:lnTo>
                  <a:pt x="3208867" y="0"/>
                </a:lnTo>
                <a:lnTo>
                  <a:pt x="3208867" y="4461934"/>
                </a:lnTo>
                <a:lnTo>
                  <a:pt x="0" y="446193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57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759961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38200" y="568043"/>
            <a:ext cx="10515600" cy="473506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97915"/>
            <a:ext cx="4114800" cy="365125"/>
          </a:xfrm>
        </p:spPr>
        <p:txBody>
          <a:bodyPr/>
          <a:lstStyle>
            <a:lvl1pPr>
              <a:defRPr sz="1000">
                <a:solidFill>
                  <a:srgbClr val="FF4429"/>
                </a:solidFill>
              </a:defRPr>
            </a:lvl1pPr>
          </a:lstStyle>
          <a:p>
            <a:endParaRPr lang="en-AU" dirty="0"/>
          </a:p>
        </p:txBody>
      </p:sp>
      <p:sp>
        <p:nvSpPr>
          <p:cNvPr id="9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991600" y="6397915"/>
            <a:ext cx="2881744" cy="365125"/>
          </a:xfrm>
        </p:spPr>
        <p:txBody>
          <a:bodyPr/>
          <a:lstStyle>
            <a:lvl1pPr>
              <a:defRPr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70C8D18-4AA2-4B61-82ED-E847FE7F510A}" type="slidenum">
              <a:rPr lang="en-AU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en-AU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838200" y="1055405"/>
            <a:ext cx="10515600" cy="288493"/>
          </a:xfrm>
        </p:spPr>
        <p:txBody>
          <a:bodyPr>
            <a:normAutofit/>
          </a:bodyPr>
          <a:lstStyle>
            <a:lvl1pPr marL="0" indent="0" algn="ctr">
              <a:buNone/>
              <a:defRPr sz="1599"/>
            </a:lvl1pPr>
            <a:lvl2pPr marL="457139" indent="0" algn="ctr">
              <a:buNone/>
              <a:defRPr sz="2000"/>
            </a:lvl2pPr>
            <a:lvl3pPr marL="914277" indent="0" algn="ctr">
              <a:buNone/>
              <a:defRPr sz="1799"/>
            </a:lvl3pPr>
            <a:lvl4pPr marL="1371416" indent="0" algn="ctr">
              <a:buNone/>
              <a:defRPr sz="1599"/>
            </a:lvl4pPr>
            <a:lvl5pPr marL="1828555" indent="0" algn="ctr">
              <a:buNone/>
              <a:defRPr sz="1599"/>
            </a:lvl5pPr>
            <a:lvl6pPr marL="2285695" indent="0" algn="ctr">
              <a:buNone/>
              <a:defRPr sz="1599"/>
            </a:lvl6pPr>
            <a:lvl7pPr marL="2742833" indent="0" algn="ctr">
              <a:buNone/>
              <a:defRPr sz="1599"/>
            </a:lvl7pPr>
            <a:lvl8pPr marL="3199972" indent="0" algn="ctr">
              <a:buNone/>
              <a:defRPr sz="1599"/>
            </a:lvl8pPr>
            <a:lvl9pPr marL="3657111" indent="0" algn="ctr">
              <a:buNone/>
              <a:defRPr sz="1599"/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27591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87000">
              <a:srgbClr val="07040E"/>
            </a:gs>
            <a:gs pos="0">
              <a:srgbClr val="070446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dirty="0"/>
              <a:t>单击此处编辑母版文本样式</a:t>
            </a:r>
          </a:p>
          <a:p>
            <a:pPr lvl="1"/>
            <a:r>
              <a:rPr kumimoji="1" lang="zh-CN" altLang="en-US" dirty="0"/>
              <a:t>二级</a:t>
            </a:r>
          </a:p>
          <a:p>
            <a:pPr lvl="2"/>
            <a:r>
              <a:rPr kumimoji="1" lang="zh-CN" altLang="en-US" dirty="0"/>
              <a:t>三级</a:t>
            </a:r>
          </a:p>
          <a:p>
            <a:pPr lvl="3"/>
            <a:r>
              <a:rPr kumimoji="1" lang="zh-CN" altLang="en-US" dirty="0"/>
              <a:t>四级</a:t>
            </a:r>
          </a:p>
          <a:p>
            <a:pPr lvl="4"/>
            <a:r>
              <a:rPr kumimoji="1" lang="zh-CN" altLang="en-US" dirty="0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A973E1-D17B-714B-9310-6C2036E52D9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33805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7" r:id="rId3"/>
    <p:sldLayoutId id="2147483658" r:id="rId4"/>
    <p:sldLayoutId id="2147483661" r:id="rId5"/>
    <p:sldLayoutId id="2147483662" r:id="rId6"/>
    <p:sldLayoutId id="2147483663" r:id="rId7"/>
    <p:sldLayoutId id="2147483664" r:id="rId8"/>
    <p:sldLayoutId id="2147483665" r:id="rId9"/>
    <p:sldLayoutId id="2147483667" r:id="rId10"/>
    <p:sldLayoutId id="2147483668" r:id="rId11"/>
    <p:sldLayoutId id="2147483669" r:id="rId12"/>
    <p:sldLayoutId id="2147483670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4.png"/><Relationship Id="rId3" Type="http://schemas.openxmlformats.org/officeDocument/2006/relationships/image" Target="../media/image37.png"/><Relationship Id="rId7" Type="http://schemas.openxmlformats.org/officeDocument/2006/relationships/image" Target="../media/image39.png"/><Relationship Id="rId12" Type="http://schemas.openxmlformats.org/officeDocument/2006/relationships/image" Target="../media/image3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5" Type="http://schemas.openxmlformats.org/officeDocument/2006/relationships/image" Target="../media/image34.png"/><Relationship Id="rId10" Type="http://schemas.openxmlformats.org/officeDocument/2006/relationships/image" Target="../media/image42.png"/><Relationship Id="rId4" Type="http://schemas.openxmlformats.org/officeDocument/2006/relationships/image" Target="../media/image33.png"/><Relationship Id="rId9" Type="http://schemas.openxmlformats.org/officeDocument/2006/relationships/image" Target="../media/image4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tags" Target="../tags/tag14.xml"/><Relationship Id="rId7" Type="http://schemas.microsoft.com/office/2007/relationships/hdphoto" Target="../media/hdphoto1.wdp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image" Target="../media/image5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tags" Target="../tags/tag4.xml"/><Relationship Id="rId7" Type="http://schemas.microsoft.com/office/2007/relationships/hdphoto" Target="../media/hdphoto1.wdp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5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tags" Target="../tags/tag18.xml"/><Relationship Id="rId7" Type="http://schemas.microsoft.com/office/2007/relationships/hdphoto" Target="../media/hdphoto1.wdp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6" Type="http://schemas.openxmlformats.org/officeDocument/2006/relationships/image" Target="../media/image5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9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jpg"/><Relationship Id="rId3" Type="http://schemas.openxmlformats.org/officeDocument/2006/relationships/image" Target="../media/image53.png"/><Relationship Id="rId7" Type="http://schemas.openxmlformats.org/officeDocument/2006/relationships/image" Target="../media/image57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jpg"/><Relationship Id="rId5" Type="http://schemas.openxmlformats.org/officeDocument/2006/relationships/image" Target="../media/image55.jpg"/><Relationship Id="rId4" Type="http://schemas.openxmlformats.org/officeDocument/2006/relationships/image" Target="../media/image54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jpeg"/><Relationship Id="rId4" Type="http://schemas.openxmlformats.org/officeDocument/2006/relationships/image" Target="../media/image61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tags" Target="../tags/tag6.xml"/><Relationship Id="rId7" Type="http://schemas.openxmlformats.org/officeDocument/2006/relationships/image" Target="../media/image6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3.xml"/><Relationship Id="rId10" Type="http://schemas.openxmlformats.org/officeDocument/2006/relationships/image" Target="../media/image8.png"/><Relationship Id="rId4" Type="http://schemas.openxmlformats.org/officeDocument/2006/relationships/tags" Target="../tags/tag7.xml"/><Relationship Id="rId9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tags" Target="../tags/tag10.xml"/><Relationship Id="rId7" Type="http://schemas.microsoft.com/office/2007/relationships/hdphoto" Target="../media/hdphoto1.wdp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image" Target="../media/image5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1566655" y="1807067"/>
            <a:ext cx="843051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5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平安 </a:t>
            </a:r>
            <a:r>
              <a:rPr lang="en-US" altLang="zh-CN" sz="5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&amp; XX</a:t>
            </a:r>
            <a:r>
              <a:rPr lang="zh-CN" altLang="en-US" sz="5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市民卡合作方案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973E1-D17B-714B-9310-6C2036E52D99}" type="slidenum">
              <a:rPr kumimoji="1" lang="zh-CN" altLang="en-US" smtClean="0"/>
              <a:t>1</a:t>
            </a:fld>
            <a:endParaRPr kumimoji="1" lang="zh-CN" altLang="en-US"/>
          </a:p>
        </p:txBody>
      </p:sp>
      <p:sp>
        <p:nvSpPr>
          <p:cNvPr id="4" name="矩形 259"/>
          <p:cNvSpPr>
            <a:spLocks noChangeArrowheads="1"/>
          </p:cNvSpPr>
          <p:nvPr/>
        </p:nvSpPr>
        <p:spPr bwMode="auto">
          <a:xfrm>
            <a:off x="5195721" y="6198907"/>
            <a:ext cx="2032784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zh-CN" altLang="en-US" sz="1800">
                <a:solidFill>
                  <a:schemeClr val="bg1"/>
                </a:solidFill>
                <a:cs typeface="Arial" panose="020B0604020202020204" pitchFamily="34" charset="0"/>
              </a:rPr>
              <a:t>平安</a:t>
            </a:r>
            <a:r>
              <a:rPr lang="en-US" altLang="zh-CN" sz="1800">
                <a:solidFill>
                  <a:schemeClr val="bg1"/>
                </a:solidFill>
                <a:cs typeface="Arial" panose="020B0604020202020204" pitchFamily="34" charset="0"/>
              </a:rPr>
              <a:t>.</a:t>
            </a:r>
            <a:r>
              <a:rPr lang="zh-CN" altLang="en-US" sz="1800">
                <a:solidFill>
                  <a:schemeClr val="bg1"/>
                </a:solidFill>
                <a:cs typeface="Arial" panose="020B0604020202020204" pitchFamily="34" charset="0"/>
              </a:rPr>
              <a:t>智慧城市</a:t>
            </a:r>
            <a:r>
              <a:rPr lang="en-US" altLang="zh-CN" sz="1800">
                <a:solidFill>
                  <a:schemeClr val="bg1"/>
                </a:solidFill>
                <a:cs typeface="Arial" panose="020B0604020202020204" pitchFamily="34" charset="0"/>
              </a:rPr>
              <a:t>2018.04</a:t>
            </a:r>
          </a:p>
        </p:txBody>
      </p:sp>
    </p:spTree>
    <p:extLst>
      <p:ext uri="{BB962C8B-B14F-4D97-AF65-F5344CB8AC3E}">
        <p14:creationId xmlns:p14="http://schemas.microsoft.com/office/powerpoint/2010/main" val="2139517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组合 84"/>
          <p:cNvGrpSpPr/>
          <p:nvPr/>
        </p:nvGrpSpPr>
        <p:grpSpPr>
          <a:xfrm>
            <a:off x="306919" y="1739408"/>
            <a:ext cx="6826092" cy="4274821"/>
            <a:chOff x="436579" y="2109375"/>
            <a:chExt cx="6826092" cy="4274821"/>
          </a:xfrm>
        </p:grpSpPr>
        <p:sp>
          <p:nvSpPr>
            <p:cNvPr id="86" name="Freeform 19"/>
            <p:cNvSpPr>
              <a:spLocks/>
            </p:cNvSpPr>
            <p:nvPr/>
          </p:nvSpPr>
          <p:spPr bwMode="invGray">
            <a:xfrm rot="546057">
              <a:off x="684434" y="2210548"/>
              <a:ext cx="2153127" cy="3473292"/>
            </a:xfrm>
            <a:custGeom>
              <a:avLst/>
              <a:gdLst>
                <a:gd name="T0" fmla="*/ 12 w 1824"/>
                <a:gd name="T1" fmla="*/ 2464 h 2648"/>
                <a:gd name="T2" fmla="*/ 56 w 1824"/>
                <a:gd name="T3" fmla="*/ 2120 h 2648"/>
                <a:gd name="T4" fmla="*/ 124 w 1824"/>
                <a:gd name="T5" fmla="*/ 1808 h 2648"/>
                <a:gd name="T6" fmla="*/ 212 w 1824"/>
                <a:gd name="T7" fmla="*/ 1524 h 2648"/>
                <a:gd name="T8" fmla="*/ 316 w 1824"/>
                <a:gd name="T9" fmla="*/ 1270 h 2648"/>
                <a:gd name="T10" fmla="*/ 430 w 1824"/>
                <a:gd name="T11" fmla="*/ 1044 h 2648"/>
                <a:gd name="T12" fmla="*/ 550 w 1824"/>
                <a:gd name="T13" fmla="*/ 846 h 2648"/>
                <a:gd name="T14" fmla="*/ 672 w 1824"/>
                <a:gd name="T15" fmla="*/ 674 h 2648"/>
                <a:gd name="T16" fmla="*/ 792 w 1824"/>
                <a:gd name="T17" fmla="*/ 528 h 2648"/>
                <a:gd name="T18" fmla="*/ 906 w 1824"/>
                <a:gd name="T19" fmla="*/ 408 h 2648"/>
                <a:gd name="T20" fmla="*/ 1010 w 1824"/>
                <a:gd name="T21" fmla="*/ 310 h 2648"/>
                <a:gd name="T22" fmla="*/ 1096 w 1824"/>
                <a:gd name="T23" fmla="*/ 236 h 2648"/>
                <a:gd name="T24" fmla="*/ 1164 w 1824"/>
                <a:gd name="T25" fmla="*/ 184 h 2648"/>
                <a:gd name="T26" fmla="*/ 1208 w 1824"/>
                <a:gd name="T27" fmla="*/ 154 h 2648"/>
                <a:gd name="T28" fmla="*/ 1224 w 1824"/>
                <a:gd name="T29" fmla="*/ 144 h 2648"/>
                <a:gd name="T30" fmla="*/ 1728 w 1824"/>
                <a:gd name="T31" fmla="*/ 56 h 2648"/>
                <a:gd name="T32" fmla="*/ 1568 w 1824"/>
                <a:gd name="T33" fmla="*/ 328 h 2648"/>
                <a:gd name="T34" fmla="*/ 1554 w 1824"/>
                <a:gd name="T35" fmla="*/ 332 h 2648"/>
                <a:gd name="T36" fmla="*/ 1514 w 1824"/>
                <a:gd name="T37" fmla="*/ 346 h 2648"/>
                <a:gd name="T38" fmla="*/ 1452 w 1824"/>
                <a:gd name="T39" fmla="*/ 370 h 2648"/>
                <a:gd name="T40" fmla="*/ 1370 w 1824"/>
                <a:gd name="T41" fmla="*/ 410 h 2648"/>
                <a:gd name="T42" fmla="*/ 1270 w 1824"/>
                <a:gd name="T43" fmla="*/ 466 h 2648"/>
                <a:gd name="T44" fmla="*/ 1158 w 1824"/>
                <a:gd name="T45" fmla="*/ 540 h 2648"/>
                <a:gd name="T46" fmla="*/ 1034 w 1824"/>
                <a:gd name="T47" fmla="*/ 636 h 2648"/>
                <a:gd name="T48" fmla="*/ 904 w 1824"/>
                <a:gd name="T49" fmla="*/ 756 h 2648"/>
                <a:gd name="T50" fmla="*/ 770 w 1824"/>
                <a:gd name="T51" fmla="*/ 900 h 2648"/>
                <a:gd name="T52" fmla="*/ 632 w 1824"/>
                <a:gd name="T53" fmla="*/ 1076 h 2648"/>
                <a:gd name="T54" fmla="*/ 498 w 1824"/>
                <a:gd name="T55" fmla="*/ 1280 h 2648"/>
                <a:gd name="T56" fmla="*/ 370 w 1824"/>
                <a:gd name="T57" fmla="*/ 1518 h 2648"/>
                <a:gd name="T58" fmla="*/ 248 w 1824"/>
                <a:gd name="T59" fmla="*/ 1792 h 2648"/>
                <a:gd name="T60" fmla="*/ 138 w 1824"/>
                <a:gd name="T61" fmla="*/ 2104 h 2648"/>
                <a:gd name="T62" fmla="*/ 42 w 1824"/>
                <a:gd name="T63" fmla="*/ 2456 h 2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824" h="2648">
                  <a:moveTo>
                    <a:pt x="0" y="2648"/>
                  </a:moveTo>
                  <a:lnTo>
                    <a:pt x="12" y="2464"/>
                  </a:lnTo>
                  <a:lnTo>
                    <a:pt x="32" y="2288"/>
                  </a:lnTo>
                  <a:lnTo>
                    <a:pt x="56" y="2120"/>
                  </a:lnTo>
                  <a:lnTo>
                    <a:pt x="88" y="1960"/>
                  </a:lnTo>
                  <a:lnTo>
                    <a:pt x="124" y="1808"/>
                  </a:lnTo>
                  <a:lnTo>
                    <a:pt x="166" y="1662"/>
                  </a:lnTo>
                  <a:lnTo>
                    <a:pt x="212" y="1524"/>
                  </a:lnTo>
                  <a:lnTo>
                    <a:pt x="262" y="1394"/>
                  </a:lnTo>
                  <a:lnTo>
                    <a:pt x="316" y="1270"/>
                  </a:lnTo>
                  <a:lnTo>
                    <a:pt x="372" y="1154"/>
                  </a:lnTo>
                  <a:lnTo>
                    <a:pt x="430" y="1044"/>
                  </a:lnTo>
                  <a:lnTo>
                    <a:pt x="490" y="942"/>
                  </a:lnTo>
                  <a:lnTo>
                    <a:pt x="550" y="846"/>
                  </a:lnTo>
                  <a:lnTo>
                    <a:pt x="612" y="758"/>
                  </a:lnTo>
                  <a:lnTo>
                    <a:pt x="672" y="674"/>
                  </a:lnTo>
                  <a:lnTo>
                    <a:pt x="734" y="598"/>
                  </a:lnTo>
                  <a:lnTo>
                    <a:pt x="792" y="528"/>
                  </a:lnTo>
                  <a:lnTo>
                    <a:pt x="850" y="464"/>
                  </a:lnTo>
                  <a:lnTo>
                    <a:pt x="906" y="408"/>
                  </a:lnTo>
                  <a:lnTo>
                    <a:pt x="960" y="356"/>
                  </a:lnTo>
                  <a:lnTo>
                    <a:pt x="1010" y="310"/>
                  </a:lnTo>
                  <a:lnTo>
                    <a:pt x="1056" y="270"/>
                  </a:lnTo>
                  <a:lnTo>
                    <a:pt x="1096" y="236"/>
                  </a:lnTo>
                  <a:lnTo>
                    <a:pt x="1134" y="208"/>
                  </a:lnTo>
                  <a:lnTo>
                    <a:pt x="1164" y="184"/>
                  </a:lnTo>
                  <a:lnTo>
                    <a:pt x="1190" y="166"/>
                  </a:lnTo>
                  <a:lnTo>
                    <a:pt x="1208" y="154"/>
                  </a:lnTo>
                  <a:lnTo>
                    <a:pt x="1220" y="146"/>
                  </a:lnTo>
                  <a:lnTo>
                    <a:pt x="1224" y="144"/>
                  </a:lnTo>
                  <a:lnTo>
                    <a:pt x="848" y="0"/>
                  </a:lnTo>
                  <a:lnTo>
                    <a:pt x="1728" y="56"/>
                  </a:lnTo>
                  <a:lnTo>
                    <a:pt x="1824" y="480"/>
                  </a:lnTo>
                  <a:lnTo>
                    <a:pt x="1568" y="328"/>
                  </a:lnTo>
                  <a:lnTo>
                    <a:pt x="1564" y="328"/>
                  </a:lnTo>
                  <a:lnTo>
                    <a:pt x="1554" y="332"/>
                  </a:lnTo>
                  <a:lnTo>
                    <a:pt x="1538" y="338"/>
                  </a:lnTo>
                  <a:lnTo>
                    <a:pt x="1514" y="346"/>
                  </a:lnTo>
                  <a:lnTo>
                    <a:pt x="1486" y="356"/>
                  </a:lnTo>
                  <a:lnTo>
                    <a:pt x="1452" y="370"/>
                  </a:lnTo>
                  <a:lnTo>
                    <a:pt x="1412" y="388"/>
                  </a:lnTo>
                  <a:lnTo>
                    <a:pt x="1370" y="410"/>
                  </a:lnTo>
                  <a:lnTo>
                    <a:pt x="1322" y="436"/>
                  </a:lnTo>
                  <a:lnTo>
                    <a:pt x="1270" y="466"/>
                  </a:lnTo>
                  <a:lnTo>
                    <a:pt x="1216" y="500"/>
                  </a:lnTo>
                  <a:lnTo>
                    <a:pt x="1158" y="540"/>
                  </a:lnTo>
                  <a:lnTo>
                    <a:pt x="1098" y="584"/>
                  </a:lnTo>
                  <a:lnTo>
                    <a:pt x="1034" y="636"/>
                  </a:lnTo>
                  <a:lnTo>
                    <a:pt x="970" y="692"/>
                  </a:lnTo>
                  <a:lnTo>
                    <a:pt x="904" y="756"/>
                  </a:lnTo>
                  <a:lnTo>
                    <a:pt x="836" y="824"/>
                  </a:lnTo>
                  <a:lnTo>
                    <a:pt x="770" y="900"/>
                  </a:lnTo>
                  <a:lnTo>
                    <a:pt x="700" y="984"/>
                  </a:lnTo>
                  <a:lnTo>
                    <a:pt x="632" y="1076"/>
                  </a:lnTo>
                  <a:lnTo>
                    <a:pt x="566" y="1174"/>
                  </a:lnTo>
                  <a:lnTo>
                    <a:pt x="498" y="1280"/>
                  </a:lnTo>
                  <a:lnTo>
                    <a:pt x="434" y="1394"/>
                  </a:lnTo>
                  <a:lnTo>
                    <a:pt x="370" y="1518"/>
                  </a:lnTo>
                  <a:lnTo>
                    <a:pt x="308" y="1650"/>
                  </a:lnTo>
                  <a:lnTo>
                    <a:pt x="248" y="1792"/>
                  </a:lnTo>
                  <a:lnTo>
                    <a:pt x="192" y="1944"/>
                  </a:lnTo>
                  <a:lnTo>
                    <a:pt x="138" y="2104"/>
                  </a:lnTo>
                  <a:lnTo>
                    <a:pt x="88" y="2274"/>
                  </a:lnTo>
                  <a:lnTo>
                    <a:pt x="42" y="2456"/>
                  </a:lnTo>
                  <a:lnTo>
                    <a:pt x="0" y="2648"/>
                  </a:lnTo>
                  <a:close/>
                </a:path>
              </a:pathLst>
            </a:custGeom>
            <a:solidFill>
              <a:srgbClr val="FF6600"/>
            </a:solidFill>
            <a:ln>
              <a:noFill/>
            </a:ln>
            <a:ex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</a:endParaRPr>
            </a:p>
          </p:txBody>
        </p:sp>
        <p:grpSp>
          <p:nvGrpSpPr>
            <p:cNvPr id="87" name="Group 4"/>
            <p:cNvGrpSpPr/>
            <p:nvPr/>
          </p:nvGrpSpPr>
          <p:grpSpPr>
            <a:xfrm>
              <a:off x="436579" y="5305013"/>
              <a:ext cx="4782979" cy="1079183"/>
              <a:chOff x="5151753" y="5252974"/>
              <a:chExt cx="4782979" cy="1079183"/>
            </a:xfrm>
          </p:grpSpPr>
          <p:sp>
            <p:nvSpPr>
              <p:cNvPr id="103" name="Freeform 8"/>
              <p:cNvSpPr>
                <a:spLocks/>
              </p:cNvSpPr>
              <p:nvPr/>
            </p:nvSpPr>
            <p:spPr bwMode="gray">
              <a:xfrm>
                <a:off x="9258933" y="5252974"/>
                <a:ext cx="675799" cy="1079183"/>
              </a:xfrm>
              <a:custGeom>
                <a:avLst/>
                <a:gdLst>
                  <a:gd name="T0" fmla="*/ 308 w 308"/>
                  <a:gd name="T1" fmla="*/ 122 h 444"/>
                  <a:gd name="T2" fmla="*/ 0 w 308"/>
                  <a:gd name="T3" fmla="*/ 444 h 444"/>
                  <a:gd name="T4" fmla="*/ 0 w 308"/>
                  <a:gd name="T5" fmla="*/ 286 h 444"/>
                  <a:gd name="T6" fmla="*/ 308 w 308"/>
                  <a:gd name="T7" fmla="*/ 0 h 444"/>
                  <a:gd name="T8" fmla="*/ 308 w 308"/>
                  <a:gd name="T9" fmla="*/ 122 h 4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8" h="444">
                    <a:moveTo>
                      <a:pt x="308" y="122"/>
                    </a:moveTo>
                    <a:lnTo>
                      <a:pt x="0" y="444"/>
                    </a:lnTo>
                    <a:lnTo>
                      <a:pt x="0" y="286"/>
                    </a:lnTo>
                    <a:lnTo>
                      <a:pt x="308" y="0"/>
                    </a:lnTo>
                    <a:lnTo>
                      <a:pt x="308" y="122"/>
                    </a:lnTo>
                    <a:close/>
                  </a:path>
                </a:pathLst>
              </a:custGeom>
              <a:solidFill>
                <a:srgbClr val="DDDDDD">
                  <a:lumMod val="75000"/>
                </a:srgbClr>
              </a:solidFill>
              <a:ln>
                <a:noFill/>
              </a:ln>
              <a:extLst/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</a:endParaRPr>
              </a:p>
            </p:txBody>
          </p:sp>
          <p:sp>
            <p:nvSpPr>
              <p:cNvPr id="104" name="Freeform 9"/>
              <p:cNvSpPr>
                <a:spLocks/>
              </p:cNvSpPr>
              <p:nvPr/>
            </p:nvSpPr>
            <p:spPr bwMode="gray">
              <a:xfrm>
                <a:off x="5153499" y="5258213"/>
                <a:ext cx="4781233" cy="689769"/>
              </a:xfrm>
              <a:custGeom>
                <a:avLst/>
                <a:gdLst>
                  <a:gd name="T0" fmla="*/ 1872 w 2180"/>
                  <a:gd name="T1" fmla="*/ 284 h 284"/>
                  <a:gd name="T2" fmla="*/ 0 w 2180"/>
                  <a:gd name="T3" fmla="*/ 284 h 284"/>
                  <a:gd name="T4" fmla="*/ 446 w 2180"/>
                  <a:gd name="T5" fmla="*/ 0 h 284"/>
                  <a:gd name="T6" fmla="*/ 2180 w 2180"/>
                  <a:gd name="T7" fmla="*/ 0 h 284"/>
                  <a:gd name="T8" fmla="*/ 1872 w 2180"/>
                  <a:gd name="T9" fmla="*/ 284 h 2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80" h="284">
                    <a:moveTo>
                      <a:pt x="1872" y="284"/>
                    </a:moveTo>
                    <a:lnTo>
                      <a:pt x="0" y="284"/>
                    </a:lnTo>
                    <a:lnTo>
                      <a:pt x="446" y="0"/>
                    </a:lnTo>
                    <a:lnTo>
                      <a:pt x="2180" y="0"/>
                    </a:lnTo>
                    <a:lnTo>
                      <a:pt x="1872" y="284"/>
                    </a:lnTo>
                    <a:close/>
                  </a:path>
                </a:pathLst>
              </a:custGeom>
              <a:solidFill>
                <a:srgbClr val="DDDDDD">
                  <a:lumMod val="60000"/>
                  <a:lumOff val="40000"/>
                </a:srgbClr>
              </a:solidFill>
              <a:ln>
                <a:noFill/>
              </a:ln>
              <a:extLst/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0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</a:endParaRPr>
              </a:p>
            </p:txBody>
          </p:sp>
          <p:sp>
            <p:nvSpPr>
              <p:cNvPr id="105" name="Rectangle 24"/>
              <p:cNvSpPr>
                <a:spLocks noChangeArrowheads="1"/>
              </p:cNvSpPr>
              <p:nvPr/>
            </p:nvSpPr>
            <p:spPr bwMode="gray">
              <a:xfrm>
                <a:off x="5151753" y="5949728"/>
                <a:ext cx="4115912" cy="378937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  <a:effectLst/>
              <a:extLst/>
            </p:spPr>
            <p:txBody>
              <a:bodyPr wrap="none" anchor="ctr"/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000" i="0" u="none" strike="noStrike" kern="0" cap="none" spc="0" normalizeH="0" baseline="0" noProof="0" dirty="0">
                    <a:ln>
                      <a:noFill/>
                    </a:ln>
                    <a:solidFill>
                      <a:srgbClr val="1A1A1A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基础业务</a:t>
                </a:r>
                <a:endParaRPr kumimoji="0" lang="en-US" altLang="zh-CN" sz="2000" i="0" u="none" strike="noStrike" kern="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6" name="Rectangle 33"/>
              <p:cNvSpPr/>
              <p:nvPr/>
            </p:nvSpPr>
            <p:spPr>
              <a:xfrm>
                <a:off x="6400172" y="5420389"/>
                <a:ext cx="2287885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50000"/>
                      </a:prst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夯实传统通卡业务基础</a:t>
                </a:r>
                <a:endPara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88" name="Group 12"/>
            <p:cNvGrpSpPr/>
            <p:nvPr/>
          </p:nvGrpSpPr>
          <p:grpSpPr>
            <a:xfrm>
              <a:off x="1407494" y="4241547"/>
              <a:ext cx="4491355" cy="1079183"/>
              <a:chOff x="6122668" y="4189508"/>
              <a:chExt cx="4491355" cy="1079183"/>
            </a:xfrm>
          </p:grpSpPr>
          <p:sp>
            <p:nvSpPr>
              <p:cNvPr id="99" name="Freeform 7"/>
              <p:cNvSpPr>
                <a:spLocks/>
              </p:cNvSpPr>
              <p:nvPr/>
            </p:nvSpPr>
            <p:spPr bwMode="gray">
              <a:xfrm>
                <a:off x="9934731" y="4189508"/>
                <a:ext cx="672307" cy="1079183"/>
              </a:xfrm>
              <a:custGeom>
                <a:avLst/>
                <a:gdLst>
                  <a:gd name="T0" fmla="*/ 306 w 306"/>
                  <a:gd name="T1" fmla="*/ 122 h 444"/>
                  <a:gd name="T2" fmla="*/ 0 w 306"/>
                  <a:gd name="T3" fmla="*/ 444 h 444"/>
                  <a:gd name="T4" fmla="*/ 0 w 306"/>
                  <a:gd name="T5" fmla="*/ 286 h 444"/>
                  <a:gd name="T6" fmla="*/ 306 w 306"/>
                  <a:gd name="T7" fmla="*/ 0 h 444"/>
                  <a:gd name="T8" fmla="*/ 306 w 306"/>
                  <a:gd name="T9" fmla="*/ 122 h 4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6" h="444">
                    <a:moveTo>
                      <a:pt x="306" y="122"/>
                    </a:moveTo>
                    <a:lnTo>
                      <a:pt x="0" y="444"/>
                    </a:lnTo>
                    <a:lnTo>
                      <a:pt x="0" y="286"/>
                    </a:lnTo>
                    <a:lnTo>
                      <a:pt x="306" y="0"/>
                    </a:lnTo>
                    <a:lnTo>
                      <a:pt x="306" y="122"/>
                    </a:lnTo>
                    <a:close/>
                  </a:path>
                </a:pathLst>
              </a:custGeom>
              <a:solidFill>
                <a:srgbClr val="969696">
                  <a:lumMod val="75000"/>
                </a:srgbClr>
              </a:solidFill>
              <a:ln>
                <a:noFill/>
              </a:ln>
              <a:extLst/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</a:endParaRPr>
              </a:p>
            </p:txBody>
          </p:sp>
          <p:sp>
            <p:nvSpPr>
              <p:cNvPr id="100" name="Freeform 22"/>
              <p:cNvSpPr>
                <a:spLocks/>
              </p:cNvSpPr>
              <p:nvPr/>
            </p:nvSpPr>
            <p:spPr bwMode="gray">
              <a:xfrm>
                <a:off x="6122668" y="4189508"/>
                <a:ext cx="4491355" cy="695008"/>
              </a:xfrm>
              <a:custGeom>
                <a:avLst/>
                <a:gdLst>
                  <a:gd name="T0" fmla="*/ 1742 w 2048"/>
                  <a:gd name="T1" fmla="*/ 286 h 286"/>
                  <a:gd name="T2" fmla="*/ 0 w 2048"/>
                  <a:gd name="T3" fmla="*/ 286 h 286"/>
                  <a:gd name="T4" fmla="*/ 446 w 2048"/>
                  <a:gd name="T5" fmla="*/ 0 h 286"/>
                  <a:gd name="T6" fmla="*/ 2048 w 2048"/>
                  <a:gd name="T7" fmla="*/ 0 h 286"/>
                  <a:gd name="T8" fmla="*/ 1742 w 2048"/>
                  <a:gd name="T9" fmla="*/ 286 h 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48" h="286">
                    <a:moveTo>
                      <a:pt x="1742" y="286"/>
                    </a:moveTo>
                    <a:lnTo>
                      <a:pt x="0" y="286"/>
                    </a:lnTo>
                    <a:lnTo>
                      <a:pt x="446" y="0"/>
                    </a:lnTo>
                    <a:lnTo>
                      <a:pt x="2048" y="0"/>
                    </a:lnTo>
                    <a:lnTo>
                      <a:pt x="1742" y="286"/>
                    </a:lnTo>
                    <a:close/>
                  </a:path>
                </a:pathLst>
              </a:custGeom>
              <a:solidFill>
                <a:srgbClr val="969696">
                  <a:lumMod val="60000"/>
                  <a:lumOff val="40000"/>
                </a:srgbClr>
              </a:solidFill>
              <a:ln>
                <a:noFill/>
              </a:ln>
              <a:extLst/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</a:endParaRPr>
              </a:p>
            </p:txBody>
          </p:sp>
          <p:sp>
            <p:nvSpPr>
              <p:cNvPr id="101" name="Rectangle 23"/>
              <p:cNvSpPr>
                <a:spLocks noChangeArrowheads="1"/>
              </p:cNvSpPr>
              <p:nvPr/>
            </p:nvSpPr>
            <p:spPr bwMode="gray">
              <a:xfrm>
                <a:off x="6124414" y="4884515"/>
                <a:ext cx="3826034" cy="378937"/>
              </a:xfrm>
              <a:prstGeom prst="rect">
                <a:avLst/>
              </a:prstGeom>
              <a:solidFill>
                <a:srgbClr val="969696"/>
              </a:solidFill>
              <a:ln>
                <a:noFill/>
              </a:ln>
              <a:effectLst/>
              <a:extLst/>
            </p:spPr>
            <p:txBody>
              <a:bodyPr wrap="none" anchor="ctr"/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000" i="0" u="none" strike="noStrike" kern="0" cap="none" spc="0" normalizeH="0" baseline="0" noProof="0" dirty="0">
                    <a:ln>
                      <a:noFill/>
                    </a:ln>
                    <a:solidFill>
                      <a:srgbClr val="1A1A1A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服务升级</a:t>
                </a:r>
                <a:endParaRPr kumimoji="0" lang="en-US" altLang="zh-CN" sz="2000" i="0" u="none" strike="noStrike" kern="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2" name="Rectangle 35"/>
              <p:cNvSpPr/>
              <p:nvPr/>
            </p:nvSpPr>
            <p:spPr>
              <a:xfrm>
                <a:off x="6866364" y="4407234"/>
                <a:ext cx="3003962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8F8F8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由传统电子钱包向移动支付转型</a:t>
                </a:r>
                <a:endParaRPr kumimoji="0" lang="en-US" altLang="zh-CN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8F8F8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89" name="Group 13"/>
            <p:cNvGrpSpPr/>
            <p:nvPr/>
          </p:nvGrpSpPr>
          <p:grpSpPr>
            <a:xfrm>
              <a:off x="2373170" y="3181573"/>
              <a:ext cx="4210209" cy="1072198"/>
              <a:chOff x="7088344" y="3129534"/>
              <a:chExt cx="4210209" cy="1072198"/>
            </a:xfrm>
          </p:grpSpPr>
          <p:sp>
            <p:nvSpPr>
              <p:cNvPr id="95" name="Freeform 5"/>
              <p:cNvSpPr>
                <a:spLocks/>
              </p:cNvSpPr>
              <p:nvPr/>
            </p:nvSpPr>
            <p:spPr bwMode="gray">
              <a:xfrm>
                <a:off x="10615769" y="3129534"/>
                <a:ext cx="674053" cy="1072198"/>
              </a:xfrm>
              <a:custGeom>
                <a:avLst/>
                <a:gdLst>
                  <a:gd name="T0" fmla="*/ 308 w 308"/>
                  <a:gd name="T1" fmla="*/ 120 h 442"/>
                  <a:gd name="T2" fmla="*/ 0 w 308"/>
                  <a:gd name="T3" fmla="*/ 442 h 442"/>
                  <a:gd name="T4" fmla="*/ 0 w 308"/>
                  <a:gd name="T5" fmla="*/ 286 h 442"/>
                  <a:gd name="T6" fmla="*/ 308 w 308"/>
                  <a:gd name="T7" fmla="*/ 0 h 442"/>
                  <a:gd name="T8" fmla="*/ 308 w 308"/>
                  <a:gd name="T9" fmla="*/ 120 h 4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8" h="442">
                    <a:moveTo>
                      <a:pt x="308" y="120"/>
                    </a:moveTo>
                    <a:lnTo>
                      <a:pt x="0" y="442"/>
                    </a:lnTo>
                    <a:lnTo>
                      <a:pt x="0" y="286"/>
                    </a:lnTo>
                    <a:lnTo>
                      <a:pt x="308" y="0"/>
                    </a:lnTo>
                    <a:lnTo>
                      <a:pt x="308" y="120"/>
                    </a:lnTo>
                    <a:close/>
                  </a:path>
                </a:pathLst>
              </a:custGeom>
              <a:solidFill>
                <a:srgbClr val="808080">
                  <a:lumMod val="75000"/>
                </a:srgbClr>
              </a:solidFill>
              <a:ln>
                <a:noFill/>
              </a:ln>
              <a:extLst/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</a:endParaRPr>
              </a:p>
            </p:txBody>
          </p:sp>
          <p:sp>
            <p:nvSpPr>
              <p:cNvPr id="96" name="Freeform 6"/>
              <p:cNvSpPr>
                <a:spLocks/>
              </p:cNvSpPr>
              <p:nvPr/>
            </p:nvSpPr>
            <p:spPr bwMode="gray">
              <a:xfrm>
                <a:off x="7088344" y="3129534"/>
                <a:ext cx="4210209" cy="688023"/>
              </a:xfrm>
              <a:custGeom>
                <a:avLst/>
                <a:gdLst>
                  <a:gd name="T0" fmla="*/ 1612 w 1920"/>
                  <a:gd name="T1" fmla="*/ 284 h 284"/>
                  <a:gd name="T2" fmla="*/ 0 w 1920"/>
                  <a:gd name="T3" fmla="*/ 284 h 284"/>
                  <a:gd name="T4" fmla="*/ 446 w 1920"/>
                  <a:gd name="T5" fmla="*/ 0 h 284"/>
                  <a:gd name="T6" fmla="*/ 1920 w 1920"/>
                  <a:gd name="T7" fmla="*/ 0 h 284"/>
                  <a:gd name="T8" fmla="*/ 1612 w 1920"/>
                  <a:gd name="T9" fmla="*/ 284 h 2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20" h="284">
                    <a:moveTo>
                      <a:pt x="1612" y="284"/>
                    </a:moveTo>
                    <a:lnTo>
                      <a:pt x="0" y="284"/>
                    </a:lnTo>
                    <a:lnTo>
                      <a:pt x="446" y="0"/>
                    </a:lnTo>
                    <a:lnTo>
                      <a:pt x="1920" y="0"/>
                    </a:lnTo>
                    <a:lnTo>
                      <a:pt x="1612" y="284"/>
                    </a:lnTo>
                    <a:close/>
                  </a:path>
                </a:pathLst>
              </a:custGeom>
              <a:solidFill>
                <a:srgbClr val="808080">
                  <a:lumMod val="60000"/>
                  <a:lumOff val="40000"/>
                </a:srgbClr>
              </a:solidFill>
              <a:ln>
                <a:noFill/>
              </a:ln>
              <a:extLst/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</a:endParaRPr>
              </a:p>
            </p:txBody>
          </p:sp>
          <p:sp>
            <p:nvSpPr>
              <p:cNvPr id="97" name="Rectangle 21"/>
              <p:cNvSpPr>
                <a:spLocks noChangeArrowheads="1"/>
              </p:cNvSpPr>
              <p:nvPr/>
            </p:nvSpPr>
            <p:spPr bwMode="gray">
              <a:xfrm>
                <a:off x="7090091" y="3817556"/>
                <a:ext cx="3532664" cy="380683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  <a:effectLst/>
              <a:extLst/>
            </p:spPr>
            <p:txBody>
              <a:bodyPr wrap="none" anchor="ctr"/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000" i="0" u="none" strike="noStrike" kern="0" cap="none" spc="0" normalizeH="0" baseline="0" noProof="0" dirty="0">
                    <a:ln>
                      <a:noFill/>
                    </a:ln>
                    <a:solidFill>
                      <a:srgbClr val="1A1A1A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增值业务</a:t>
                </a:r>
                <a:endParaRPr kumimoji="0" lang="en-US" altLang="zh-CN" sz="2000" i="0" u="none" strike="noStrike" kern="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8" name="Rectangle 36"/>
              <p:cNvSpPr/>
              <p:nvPr/>
            </p:nvSpPr>
            <p:spPr>
              <a:xfrm>
                <a:off x="7636517" y="3316619"/>
                <a:ext cx="3113862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8F8F8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探索与新的服务相匹配的新模式</a:t>
                </a:r>
                <a:endPara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8F8F8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90" name="Group 14"/>
            <p:cNvGrpSpPr/>
            <p:nvPr/>
          </p:nvGrpSpPr>
          <p:grpSpPr>
            <a:xfrm>
              <a:off x="3345832" y="2109375"/>
              <a:ext cx="3916839" cy="1079183"/>
              <a:chOff x="8061006" y="2057336"/>
              <a:chExt cx="3916839" cy="1079183"/>
            </a:xfrm>
          </p:grpSpPr>
          <p:sp>
            <p:nvSpPr>
              <p:cNvPr id="91" name="Freeform 3"/>
              <p:cNvSpPr>
                <a:spLocks/>
              </p:cNvSpPr>
              <p:nvPr/>
            </p:nvSpPr>
            <p:spPr bwMode="invGray">
              <a:xfrm>
                <a:off x="11295061" y="2057336"/>
                <a:ext cx="675799" cy="1079183"/>
              </a:xfrm>
              <a:custGeom>
                <a:avLst/>
                <a:gdLst>
                  <a:gd name="T0" fmla="*/ 308 w 308"/>
                  <a:gd name="T1" fmla="*/ 120 h 444"/>
                  <a:gd name="T2" fmla="*/ 0 w 308"/>
                  <a:gd name="T3" fmla="*/ 444 h 444"/>
                  <a:gd name="T4" fmla="*/ 0 w 308"/>
                  <a:gd name="T5" fmla="*/ 286 h 444"/>
                  <a:gd name="T6" fmla="*/ 308 w 308"/>
                  <a:gd name="T7" fmla="*/ 0 h 444"/>
                  <a:gd name="T8" fmla="*/ 308 w 308"/>
                  <a:gd name="T9" fmla="*/ 120 h 4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8" h="444">
                    <a:moveTo>
                      <a:pt x="308" y="120"/>
                    </a:moveTo>
                    <a:lnTo>
                      <a:pt x="0" y="444"/>
                    </a:lnTo>
                    <a:lnTo>
                      <a:pt x="0" y="286"/>
                    </a:lnTo>
                    <a:lnTo>
                      <a:pt x="308" y="0"/>
                    </a:lnTo>
                    <a:lnTo>
                      <a:pt x="308" y="120"/>
                    </a:lnTo>
                    <a:close/>
                  </a:path>
                </a:pathLst>
              </a:custGeom>
              <a:solidFill>
                <a:srgbClr val="5F5F5F">
                  <a:lumMod val="75000"/>
                </a:srgbClr>
              </a:solidFill>
              <a:ln>
                <a:noFill/>
              </a:ln>
              <a:extLst/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</a:endParaRPr>
              </a:p>
            </p:txBody>
          </p:sp>
          <p:sp>
            <p:nvSpPr>
              <p:cNvPr id="92" name="Freeform 4"/>
              <p:cNvSpPr>
                <a:spLocks/>
              </p:cNvSpPr>
              <p:nvPr/>
            </p:nvSpPr>
            <p:spPr bwMode="invGray">
              <a:xfrm>
                <a:off x="8061006" y="2057336"/>
                <a:ext cx="3916839" cy="689769"/>
              </a:xfrm>
              <a:custGeom>
                <a:avLst/>
                <a:gdLst>
                  <a:gd name="T0" fmla="*/ 1478 w 1786"/>
                  <a:gd name="T1" fmla="*/ 284 h 284"/>
                  <a:gd name="T2" fmla="*/ 0 w 1786"/>
                  <a:gd name="T3" fmla="*/ 284 h 284"/>
                  <a:gd name="T4" fmla="*/ 446 w 1786"/>
                  <a:gd name="T5" fmla="*/ 0 h 284"/>
                  <a:gd name="T6" fmla="*/ 1786 w 1786"/>
                  <a:gd name="T7" fmla="*/ 0 h 284"/>
                  <a:gd name="T8" fmla="*/ 1478 w 1786"/>
                  <a:gd name="T9" fmla="*/ 284 h 2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86" h="284">
                    <a:moveTo>
                      <a:pt x="1478" y="284"/>
                    </a:moveTo>
                    <a:lnTo>
                      <a:pt x="0" y="284"/>
                    </a:lnTo>
                    <a:lnTo>
                      <a:pt x="446" y="0"/>
                    </a:lnTo>
                    <a:lnTo>
                      <a:pt x="1786" y="0"/>
                    </a:lnTo>
                    <a:lnTo>
                      <a:pt x="1478" y="284"/>
                    </a:lnTo>
                    <a:close/>
                  </a:path>
                </a:pathLst>
              </a:custGeom>
              <a:solidFill>
                <a:srgbClr val="5F5F5F">
                  <a:lumMod val="60000"/>
                  <a:lumOff val="40000"/>
                </a:srgbClr>
              </a:solidFill>
              <a:ln>
                <a:noFill/>
              </a:ln>
              <a:extLst/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</a:endParaRPr>
              </a:p>
            </p:txBody>
          </p:sp>
          <p:sp>
            <p:nvSpPr>
              <p:cNvPr id="93" name="Rectangle 20"/>
              <p:cNvSpPr>
                <a:spLocks noChangeArrowheads="1"/>
              </p:cNvSpPr>
              <p:nvPr/>
            </p:nvSpPr>
            <p:spPr bwMode="gray">
              <a:xfrm>
                <a:off x="8067991" y="2747105"/>
                <a:ext cx="3242787" cy="387668"/>
              </a:xfrm>
              <a:prstGeom prst="rect">
                <a:avLst/>
              </a:prstGeom>
              <a:solidFill>
                <a:srgbClr val="5F5F5F"/>
              </a:solidFill>
              <a:ln>
                <a:noFill/>
              </a:ln>
              <a:effectLst/>
              <a:extLst/>
            </p:spPr>
            <p:txBody>
              <a:bodyPr wrap="none" anchor="ctr"/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000" i="0" u="none" strike="noStrike" kern="0" cap="none" spc="0" normalizeH="0" baseline="0" noProof="0" dirty="0">
                    <a:ln>
                      <a:noFill/>
                    </a:ln>
                    <a:solidFill>
                      <a:srgbClr val="1A1A1A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生态服务</a:t>
                </a:r>
                <a:endParaRPr kumimoji="0" lang="en-US" altLang="zh-CN" sz="2000" i="0" u="none" strike="noStrike" kern="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4" name="Rectangle 53"/>
              <p:cNvSpPr/>
              <p:nvPr/>
            </p:nvSpPr>
            <p:spPr>
              <a:xfrm>
                <a:off x="8875482" y="2220031"/>
                <a:ext cx="2287885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8F8F8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完成企业全业态转型</a:t>
                </a:r>
                <a:r>
                  <a:rPr kumimoji="0" lang="en-GB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8F8F8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</a:p>
            </p:txBody>
          </p:sp>
        </p:grpSp>
      </p:grpSp>
      <p:sp>
        <p:nvSpPr>
          <p:cNvPr id="107" name="Rectangle 145"/>
          <p:cNvSpPr/>
          <p:nvPr/>
        </p:nvSpPr>
        <p:spPr>
          <a:xfrm>
            <a:off x="4655840" y="5290909"/>
            <a:ext cx="460765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dirty="0">
                <a:solidFill>
                  <a:prstClr val="white">
                    <a:lumMod val="9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建设基础的业务平台，实现卡片的发放与管理、与巴士</a:t>
            </a:r>
            <a:r>
              <a:rPr lang="en-US" altLang="zh-CN" sz="1400" dirty="0">
                <a:solidFill>
                  <a:prstClr val="white">
                    <a:lumMod val="9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400" dirty="0">
                <a:solidFill>
                  <a:prstClr val="white">
                    <a:lumMod val="9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地铁等商户的清结算。</a:t>
            </a:r>
            <a:endParaRPr lang="en-US" altLang="zh-CN" sz="1400" dirty="0">
              <a:solidFill>
                <a:prstClr val="white">
                  <a:lumMod val="9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8" name="Rectangle 145"/>
          <p:cNvSpPr/>
          <p:nvPr/>
        </p:nvSpPr>
        <p:spPr>
          <a:xfrm>
            <a:off x="5375920" y="3854529"/>
            <a:ext cx="4607652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dirty="0">
                <a:solidFill>
                  <a:prstClr val="white">
                    <a:lumMod val="9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从传统卡向移动支付升级，如：空发卡，二维码；</a:t>
            </a:r>
            <a:endParaRPr lang="en-US" altLang="zh-CN" sz="1400" dirty="0">
              <a:solidFill>
                <a:prstClr val="white">
                  <a:lumMod val="9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dirty="0">
                <a:solidFill>
                  <a:prstClr val="white">
                    <a:lumMod val="9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建立后台主账户，将“死钱包”变为“活账户”；</a:t>
            </a:r>
            <a:endParaRPr lang="en-US" altLang="zh-CN" sz="1400" dirty="0">
              <a:solidFill>
                <a:prstClr val="white">
                  <a:lumMod val="9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dirty="0">
                <a:solidFill>
                  <a:prstClr val="white">
                    <a:lumMod val="9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将“持卡人”转化为真正的“用户”。</a:t>
            </a:r>
            <a:endParaRPr lang="en-US" altLang="zh-CN" sz="1400" dirty="0">
              <a:solidFill>
                <a:prstClr val="white">
                  <a:lumMod val="9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9" name="Rectangle 145"/>
          <p:cNvSpPr/>
          <p:nvPr/>
        </p:nvSpPr>
        <p:spPr>
          <a:xfrm>
            <a:off x="6096000" y="3102319"/>
            <a:ext cx="468052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dirty="0">
                <a:solidFill>
                  <a:prstClr val="white">
                    <a:lumMod val="9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接入更多的生活服务和公共服务；</a:t>
            </a:r>
            <a:endParaRPr lang="en-US" altLang="zh-CN" sz="1400" dirty="0">
              <a:solidFill>
                <a:prstClr val="white">
                  <a:lumMod val="9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dirty="0">
                <a:solidFill>
                  <a:prstClr val="white">
                    <a:lumMod val="9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打造本地化服务门户，增加用户数、粘性和打开频次。</a:t>
            </a:r>
            <a:endParaRPr lang="en-US" altLang="zh-CN" sz="1400" dirty="0">
              <a:solidFill>
                <a:prstClr val="white">
                  <a:lumMod val="9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0" name="Rectangle 145"/>
          <p:cNvSpPr/>
          <p:nvPr/>
        </p:nvSpPr>
        <p:spPr>
          <a:xfrm>
            <a:off x="6600056" y="2047556"/>
            <a:ext cx="413752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dirty="0">
                <a:solidFill>
                  <a:prstClr val="white">
                    <a:lumMod val="9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引入更丰富的第三方服务，建立自生长的生态；</a:t>
            </a:r>
            <a:endParaRPr lang="en-US" altLang="zh-CN" sz="1400" dirty="0">
              <a:solidFill>
                <a:prstClr val="white">
                  <a:lumMod val="9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dirty="0">
                <a:solidFill>
                  <a:prstClr val="white">
                    <a:lumMod val="9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全面流量变现，如：金融、广告、卡券</a:t>
            </a:r>
            <a:r>
              <a:rPr lang="en-US" altLang="zh-CN" sz="1400" dirty="0">
                <a:solidFill>
                  <a:prstClr val="white">
                    <a:lumMod val="9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</a:p>
        </p:txBody>
      </p:sp>
      <p:cxnSp>
        <p:nvCxnSpPr>
          <p:cNvPr id="111" name="直接连接符 110"/>
          <p:cNvCxnSpPr/>
          <p:nvPr/>
        </p:nvCxnSpPr>
        <p:spPr>
          <a:xfrm>
            <a:off x="6617970" y="2795325"/>
            <a:ext cx="4743450" cy="0"/>
          </a:xfrm>
          <a:prstGeom prst="line">
            <a:avLst/>
          </a:prstGeom>
          <a:noFill/>
          <a:ln w="6350" cap="flat" cmpd="sng" algn="ctr">
            <a:solidFill>
              <a:srgbClr val="FF6600"/>
            </a:solidFill>
            <a:prstDash val="solid"/>
            <a:miter lim="800000"/>
          </a:ln>
          <a:effectLst/>
        </p:spPr>
      </p:cxnSp>
      <p:cxnSp>
        <p:nvCxnSpPr>
          <p:cNvPr id="112" name="直接连接符 111"/>
          <p:cNvCxnSpPr/>
          <p:nvPr/>
        </p:nvCxnSpPr>
        <p:spPr>
          <a:xfrm>
            <a:off x="5875020" y="3844859"/>
            <a:ext cx="5052060" cy="0"/>
          </a:xfrm>
          <a:prstGeom prst="line">
            <a:avLst/>
          </a:prstGeom>
          <a:noFill/>
          <a:ln w="6350" cap="flat" cmpd="sng" algn="ctr">
            <a:solidFill>
              <a:srgbClr val="FF6600"/>
            </a:solidFill>
            <a:prstDash val="solid"/>
            <a:miter lim="800000"/>
          </a:ln>
          <a:effectLst/>
        </p:spPr>
      </p:cxnSp>
      <p:cxnSp>
        <p:nvCxnSpPr>
          <p:cNvPr id="113" name="直接连接符 112"/>
          <p:cNvCxnSpPr/>
          <p:nvPr/>
        </p:nvCxnSpPr>
        <p:spPr>
          <a:xfrm>
            <a:off x="5257800" y="4935046"/>
            <a:ext cx="4960620" cy="0"/>
          </a:xfrm>
          <a:prstGeom prst="line">
            <a:avLst/>
          </a:prstGeom>
          <a:noFill/>
          <a:ln w="6350" cap="flat" cmpd="sng" algn="ctr">
            <a:solidFill>
              <a:srgbClr val="FF6600"/>
            </a:solidFill>
            <a:prstDash val="solid"/>
            <a:miter lim="800000"/>
          </a:ln>
          <a:effectLst/>
        </p:spPr>
      </p:cxnSp>
      <p:cxnSp>
        <p:nvCxnSpPr>
          <p:cNvPr id="114" name="直接连接符 113"/>
          <p:cNvCxnSpPr/>
          <p:nvPr/>
        </p:nvCxnSpPr>
        <p:spPr>
          <a:xfrm>
            <a:off x="4561682" y="6010737"/>
            <a:ext cx="5028088" cy="0"/>
          </a:xfrm>
          <a:prstGeom prst="line">
            <a:avLst/>
          </a:prstGeom>
          <a:noFill/>
          <a:ln w="6350" cap="flat" cmpd="sng" algn="ctr">
            <a:solidFill>
              <a:srgbClr val="FF6600"/>
            </a:solidFill>
            <a:prstDash val="solid"/>
            <a:miter lim="800000"/>
          </a:ln>
          <a:effectLst/>
        </p:spPr>
      </p:cxnSp>
      <p:sp>
        <p:nvSpPr>
          <p:cNvPr id="115" name="文本框 114"/>
          <p:cNvSpPr txBox="1"/>
          <p:nvPr/>
        </p:nvSpPr>
        <p:spPr>
          <a:xfrm>
            <a:off x="9124590" y="5641405"/>
            <a:ext cx="1337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b="1" dirty="0">
                <a:solidFill>
                  <a:srgbClr val="FF6600"/>
                </a:solidFill>
                <a:latin typeface="等线" panose="020F0502020204030204"/>
                <a:ea typeface="等线" panose="02010600030101010101" pitchFamily="2" charset="-122"/>
              </a:rPr>
              <a:t>Step.0</a:t>
            </a:r>
            <a:endParaRPr lang="zh-CN" altLang="en-US" b="1" dirty="0">
              <a:solidFill>
                <a:srgbClr val="FF6600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116" name="文本框 115"/>
          <p:cNvSpPr txBox="1"/>
          <p:nvPr/>
        </p:nvSpPr>
        <p:spPr>
          <a:xfrm>
            <a:off x="9770765" y="4525061"/>
            <a:ext cx="1337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b="1" dirty="0">
                <a:solidFill>
                  <a:srgbClr val="FF6600"/>
                </a:solidFill>
                <a:latin typeface="等线" panose="020F0502020204030204"/>
                <a:ea typeface="等线" panose="02010600030101010101" pitchFamily="2" charset="-122"/>
              </a:rPr>
              <a:t>Step.1</a:t>
            </a:r>
            <a:endParaRPr lang="zh-CN" altLang="en-US" b="1" dirty="0">
              <a:solidFill>
                <a:srgbClr val="FF6600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117" name="文本框 116"/>
          <p:cNvSpPr txBox="1"/>
          <p:nvPr/>
        </p:nvSpPr>
        <p:spPr>
          <a:xfrm>
            <a:off x="10495507" y="3449894"/>
            <a:ext cx="1337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b="1" dirty="0">
                <a:solidFill>
                  <a:srgbClr val="FF6600"/>
                </a:solidFill>
                <a:latin typeface="等线" panose="020F0502020204030204"/>
                <a:ea typeface="等线" panose="02010600030101010101" pitchFamily="2" charset="-122"/>
              </a:rPr>
              <a:t>Step.2</a:t>
            </a:r>
            <a:endParaRPr lang="zh-CN" altLang="en-US" b="1" dirty="0">
              <a:solidFill>
                <a:srgbClr val="FF6600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118" name="文本框 117"/>
          <p:cNvSpPr txBox="1"/>
          <p:nvPr/>
        </p:nvSpPr>
        <p:spPr>
          <a:xfrm>
            <a:off x="10881360" y="2418960"/>
            <a:ext cx="1154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b="1" dirty="0">
                <a:solidFill>
                  <a:srgbClr val="FF6600"/>
                </a:solidFill>
                <a:latin typeface="等线" panose="020F0502020204030204"/>
                <a:ea typeface="等线" panose="02010600030101010101" pitchFamily="2" charset="-122"/>
              </a:rPr>
              <a:t>Step.3</a:t>
            </a:r>
            <a:endParaRPr lang="zh-CN" altLang="en-US" b="1" dirty="0">
              <a:solidFill>
                <a:srgbClr val="FF6600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>
          <a:xfrm>
            <a:off x="425956" y="372829"/>
            <a:ext cx="4949964" cy="582613"/>
          </a:xfrm>
        </p:spPr>
        <p:txBody>
          <a:bodyPr>
            <a:normAutofit fontScale="85000" lnSpcReduction="10000"/>
          </a:bodyPr>
          <a:lstStyle/>
          <a:p>
            <a:r>
              <a:rPr lang="zh-CN" altLang="en-US" dirty="0"/>
              <a:t>平安一卡通业务转型升级总体思路</a:t>
            </a:r>
          </a:p>
        </p:txBody>
      </p:sp>
    </p:spTree>
    <p:extLst>
      <p:ext uri="{BB962C8B-B14F-4D97-AF65-F5344CB8AC3E}">
        <p14:creationId xmlns:p14="http://schemas.microsoft.com/office/powerpoint/2010/main" val="27432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7104112" y="2797643"/>
            <a:ext cx="1706032" cy="636467"/>
            <a:chOff x="7170547" y="3212976"/>
            <a:chExt cx="1706032" cy="636467"/>
          </a:xfrm>
        </p:grpSpPr>
        <p:sp>
          <p:nvSpPr>
            <p:cNvPr id="8" name="圆角矩形 7"/>
            <p:cNvSpPr/>
            <p:nvPr/>
          </p:nvSpPr>
          <p:spPr>
            <a:xfrm>
              <a:off x="7170547" y="3212976"/>
              <a:ext cx="1706032" cy="636467"/>
            </a:xfrm>
            <a:prstGeom prst="roundRect">
              <a:avLst>
                <a:gd name="adj" fmla="val 5543"/>
              </a:avLst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身份识别</a:t>
              </a:r>
            </a:p>
          </p:txBody>
        </p:sp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3" cstate="print">
              <a:duotone>
                <a:prstClr val="black"/>
                <a:schemeClr val="bg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49651" y="3310370"/>
              <a:ext cx="539073" cy="539073"/>
            </a:xfrm>
            <a:prstGeom prst="rect">
              <a:avLst/>
            </a:prstGeom>
          </p:spPr>
        </p:pic>
      </p:grpSp>
      <p:grpSp>
        <p:nvGrpSpPr>
          <p:cNvPr id="10" name="组合 9"/>
          <p:cNvGrpSpPr/>
          <p:nvPr/>
        </p:nvGrpSpPr>
        <p:grpSpPr>
          <a:xfrm>
            <a:off x="9408368" y="2797643"/>
            <a:ext cx="1872208" cy="636467"/>
            <a:chOff x="6259037" y="6051238"/>
            <a:chExt cx="1872208" cy="636467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4" cstate="print">
              <a:duotone>
                <a:prstClr val="black"/>
                <a:schemeClr val="bg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13152" y="6090480"/>
              <a:ext cx="557982" cy="557982"/>
            </a:xfrm>
            <a:prstGeom prst="rect">
              <a:avLst/>
            </a:prstGeom>
          </p:spPr>
        </p:pic>
        <p:sp>
          <p:nvSpPr>
            <p:cNvPr id="12" name="圆角矩形 11"/>
            <p:cNvSpPr/>
            <p:nvPr/>
          </p:nvSpPr>
          <p:spPr>
            <a:xfrm>
              <a:off x="6259037" y="6051238"/>
              <a:ext cx="1872208" cy="636467"/>
            </a:xfrm>
            <a:prstGeom prst="roundRect">
              <a:avLst>
                <a:gd name="adj" fmla="val 5543"/>
              </a:avLst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后台主账户</a:t>
              </a:r>
            </a:p>
          </p:txBody>
        </p:sp>
      </p:grpSp>
      <p:cxnSp>
        <p:nvCxnSpPr>
          <p:cNvPr id="23" name="直接箭头连接符 22"/>
          <p:cNvCxnSpPr>
            <a:stCxn id="8" idx="3"/>
            <a:endCxn id="12" idx="1"/>
          </p:cNvCxnSpPr>
          <p:nvPr/>
        </p:nvCxnSpPr>
        <p:spPr>
          <a:xfrm>
            <a:off x="8810144" y="3115877"/>
            <a:ext cx="598224" cy="0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" name="图片 54"/>
          <p:cNvPicPr>
            <a:picLocks noChangeAspect="1"/>
          </p:cNvPicPr>
          <p:nvPr/>
        </p:nvPicPr>
        <p:blipFill>
          <a:blip r:embed="rId5" cstate="print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9147" y="1484784"/>
            <a:ext cx="792088" cy="792088"/>
          </a:xfrm>
          <a:prstGeom prst="rect">
            <a:avLst/>
          </a:prstGeom>
        </p:spPr>
      </p:pic>
      <p:pic>
        <p:nvPicPr>
          <p:cNvPr id="56" name="图片 55"/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6012" y="3258396"/>
            <a:ext cx="938357" cy="938357"/>
          </a:xfrm>
          <a:prstGeom prst="rect">
            <a:avLst/>
          </a:prstGeom>
        </p:spPr>
      </p:pic>
      <p:cxnSp>
        <p:nvCxnSpPr>
          <p:cNvPr id="58" name="直接箭头连接符 57"/>
          <p:cNvCxnSpPr>
            <a:stCxn id="55" idx="3"/>
            <a:endCxn id="8" idx="1"/>
          </p:cNvCxnSpPr>
          <p:nvPr/>
        </p:nvCxnSpPr>
        <p:spPr>
          <a:xfrm>
            <a:off x="6081235" y="1880828"/>
            <a:ext cx="1022877" cy="1235049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箭头连接符 60"/>
          <p:cNvCxnSpPr>
            <a:stCxn id="56" idx="3"/>
            <a:endCxn id="8" idx="1"/>
          </p:cNvCxnSpPr>
          <p:nvPr/>
        </p:nvCxnSpPr>
        <p:spPr>
          <a:xfrm flipV="1">
            <a:off x="6154369" y="3115877"/>
            <a:ext cx="949743" cy="611698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ectangle 221"/>
          <p:cNvSpPr/>
          <p:nvPr/>
        </p:nvSpPr>
        <p:spPr>
          <a:xfrm>
            <a:off x="5256632" y="2272431"/>
            <a:ext cx="857118" cy="33855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二维码</a:t>
            </a:r>
            <a:endParaRPr lang="en-GB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6" name="Rectangle 221"/>
          <p:cNvSpPr/>
          <p:nvPr/>
        </p:nvSpPr>
        <p:spPr>
          <a:xfrm>
            <a:off x="5058999" y="4148314"/>
            <a:ext cx="1252381" cy="33855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手机虚拟卡</a:t>
            </a:r>
            <a:endParaRPr lang="en-GB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7" name="图片 5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4983" y="2391800"/>
            <a:ext cx="890418" cy="1448152"/>
          </a:xfrm>
          <a:prstGeom prst="rect">
            <a:avLst/>
          </a:prstGeom>
        </p:spPr>
      </p:pic>
      <p:cxnSp>
        <p:nvCxnSpPr>
          <p:cNvPr id="59" name="直接箭头连接符 58"/>
          <p:cNvCxnSpPr>
            <a:stCxn id="57" idx="3"/>
            <a:endCxn id="55" idx="1"/>
          </p:cNvCxnSpPr>
          <p:nvPr/>
        </p:nvCxnSpPr>
        <p:spPr>
          <a:xfrm flipV="1">
            <a:off x="2115401" y="1880828"/>
            <a:ext cx="3173746" cy="1235048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prstDash val="sysDot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箭头连接符 59"/>
          <p:cNvCxnSpPr>
            <a:stCxn id="57" idx="3"/>
            <a:endCxn id="56" idx="1"/>
          </p:cNvCxnSpPr>
          <p:nvPr/>
        </p:nvCxnSpPr>
        <p:spPr>
          <a:xfrm>
            <a:off x="2115401" y="3115876"/>
            <a:ext cx="3100611" cy="611699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prstDash val="sysDot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angle 221"/>
          <p:cNvSpPr/>
          <p:nvPr/>
        </p:nvSpPr>
        <p:spPr>
          <a:xfrm rot="20258959">
            <a:off x="3327148" y="1997338"/>
            <a:ext cx="1252381" cy="33855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用户身份</a:t>
            </a:r>
            <a:endParaRPr lang="en-GB" sz="16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3" name="Rectangle 221"/>
          <p:cNvSpPr/>
          <p:nvPr/>
        </p:nvSpPr>
        <p:spPr>
          <a:xfrm rot="649322">
            <a:off x="3371078" y="3099640"/>
            <a:ext cx="1252381" cy="33855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用户身份</a:t>
            </a:r>
            <a:endParaRPr lang="en-GB" sz="16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5" name="Freeform 16"/>
          <p:cNvSpPr>
            <a:spLocks noEditPoints="1"/>
          </p:cNvSpPr>
          <p:nvPr/>
        </p:nvSpPr>
        <p:spPr bwMode="auto">
          <a:xfrm>
            <a:off x="1270923" y="5229200"/>
            <a:ext cx="798537" cy="720080"/>
          </a:xfrm>
          <a:custGeom>
            <a:avLst/>
            <a:gdLst>
              <a:gd name="T0" fmla="*/ 160 w 174"/>
              <a:gd name="T1" fmla="*/ 0 h 157"/>
              <a:gd name="T2" fmla="*/ 14 w 174"/>
              <a:gd name="T3" fmla="*/ 0 h 157"/>
              <a:gd name="T4" fmla="*/ 0 w 174"/>
              <a:gd name="T5" fmla="*/ 15 h 157"/>
              <a:gd name="T6" fmla="*/ 0 w 174"/>
              <a:gd name="T7" fmla="*/ 115 h 157"/>
              <a:gd name="T8" fmla="*/ 14 w 174"/>
              <a:gd name="T9" fmla="*/ 129 h 157"/>
              <a:gd name="T10" fmla="*/ 71 w 174"/>
              <a:gd name="T11" fmla="*/ 129 h 157"/>
              <a:gd name="T12" fmla="*/ 64 w 174"/>
              <a:gd name="T13" fmla="*/ 152 h 157"/>
              <a:gd name="T14" fmla="*/ 17 w 174"/>
              <a:gd name="T15" fmla="*/ 152 h 157"/>
              <a:gd name="T16" fmla="*/ 17 w 174"/>
              <a:gd name="T17" fmla="*/ 157 h 157"/>
              <a:gd name="T18" fmla="*/ 152 w 174"/>
              <a:gd name="T19" fmla="*/ 157 h 157"/>
              <a:gd name="T20" fmla="*/ 152 w 174"/>
              <a:gd name="T21" fmla="*/ 152 h 157"/>
              <a:gd name="T22" fmla="*/ 105 w 174"/>
              <a:gd name="T23" fmla="*/ 152 h 157"/>
              <a:gd name="T24" fmla="*/ 98 w 174"/>
              <a:gd name="T25" fmla="*/ 129 h 157"/>
              <a:gd name="T26" fmla="*/ 160 w 174"/>
              <a:gd name="T27" fmla="*/ 129 h 157"/>
              <a:gd name="T28" fmla="*/ 174 w 174"/>
              <a:gd name="T29" fmla="*/ 115 h 157"/>
              <a:gd name="T30" fmla="*/ 174 w 174"/>
              <a:gd name="T31" fmla="*/ 15 h 157"/>
              <a:gd name="T32" fmla="*/ 160 w 174"/>
              <a:gd name="T33" fmla="*/ 0 h 157"/>
              <a:gd name="T34" fmla="*/ 78 w 174"/>
              <a:gd name="T35" fmla="*/ 117 h 157"/>
              <a:gd name="T36" fmla="*/ 87 w 174"/>
              <a:gd name="T37" fmla="*/ 111 h 157"/>
              <a:gd name="T38" fmla="*/ 91 w 174"/>
              <a:gd name="T39" fmla="*/ 115 h 157"/>
              <a:gd name="T40" fmla="*/ 85 w 174"/>
              <a:gd name="T41" fmla="*/ 124 h 157"/>
              <a:gd name="T42" fmla="*/ 78 w 174"/>
              <a:gd name="T43" fmla="*/ 117 h 157"/>
              <a:gd name="T44" fmla="*/ 166 w 174"/>
              <a:gd name="T45" fmla="*/ 106 h 157"/>
              <a:gd name="T46" fmla="*/ 8 w 174"/>
              <a:gd name="T47" fmla="*/ 106 h 157"/>
              <a:gd name="T48" fmla="*/ 8 w 174"/>
              <a:gd name="T49" fmla="*/ 15 h 157"/>
              <a:gd name="T50" fmla="*/ 166 w 174"/>
              <a:gd name="T51" fmla="*/ 15 h 157"/>
              <a:gd name="T52" fmla="*/ 166 w 174"/>
              <a:gd name="T53" fmla="*/ 106 h 1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74" h="157">
                <a:moveTo>
                  <a:pt x="160" y="0"/>
                </a:moveTo>
                <a:cubicBezTo>
                  <a:pt x="14" y="0"/>
                  <a:pt x="14" y="0"/>
                  <a:pt x="14" y="0"/>
                </a:cubicBezTo>
                <a:cubicBezTo>
                  <a:pt x="6" y="0"/>
                  <a:pt x="0" y="7"/>
                  <a:pt x="0" y="15"/>
                </a:cubicBezTo>
                <a:cubicBezTo>
                  <a:pt x="0" y="115"/>
                  <a:pt x="0" y="115"/>
                  <a:pt x="0" y="115"/>
                </a:cubicBezTo>
                <a:cubicBezTo>
                  <a:pt x="0" y="123"/>
                  <a:pt x="6" y="129"/>
                  <a:pt x="14" y="129"/>
                </a:cubicBezTo>
                <a:cubicBezTo>
                  <a:pt x="71" y="129"/>
                  <a:pt x="71" y="129"/>
                  <a:pt x="71" y="129"/>
                </a:cubicBezTo>
                <a:cubicBezTo>
                  <a:pt x="64" y="152"/>
                  <a:pt x="64" y="152"/>
                  <a:pt x="64" y="152"/>
                </a:cubicBezTo>
                <a:cubicBezTo>
                  <a:pt x="17" y="152"/>
                  <a:pt x="17" y="152"/>
                  <a:pt x="17" y="152"/>
                </a:cubicBezTo>
                <a:cubicBezTo>
                  <a:pt x="17" y="157"/>
                  <a:pt x="17" y="157"/>
                  <a:pt x="17" y="157"/>
                </a:cubicBezTo>
                <a:cubicBezTo>
                  <a:pt x="152" y="157"/>
                  <a:pt x="152" y="157"/>
                  <a:pt x="152" y="157"/>
                </a:cubicBezTo>
                <a:cubicBezTo>
                  <a:pt x="152" y="152"/>
                  <a:pt x="152" y="152"/>
                  <a:pt x="152" y="152"/>
                </a:cubicBezTo>
                <a:cubicBezTo>
                  <a:pt x="105" y="152"/>
                  <a:pt x="105" y="152"/>
                  <a:pt x="105" y="152"/>
                </a:cubicBezTo>
                <a:cubicBezTo>
                  <a:pt x="98" y="129"/>
                  <a:pt x="98" y="129"/>
                  <a:pt x="98" y="129"/>
                </a:cubicBezTo>
                <a:cubicBezTo>
                  <a:pt x="160" y="129"/>
                  <a:pt x="160" y="129"/>
                  <a:pt x="160" y="129"/>
                </a:cubicBezTo>
                <a:cubicBezTo>
                  <a:pt x="168" y="129"/>
                  <a:pt x="174" y="123"/>
                  <a:pt x="174" y="115"/>
                </a:cubicBezTo>
                <a:cubicBezTo>
                  <a:pt x="174" y="15"/>
                  <a:pt x="174" y="15"/>
                  <a:pt x="174" y="15"/>
                </a:cubicBezTo>
                <a:cubicBezTo>
                  <a:pt x="174" y="7"/>
                  <a:pt x="168" y="0"/>
                  <a:pt x="160" y="0"/>
                </a:cubicBezTo>
                <a:close/>
                <a:moveTo>
                  <a:pt x="78" y="117"/>
                </a:moveTo>
                <a:cubicBezTo>
                  <a:pt x="78" y="113"/>
                  <a:pt x="82" y="110"/>
                  <a:pt x="87" y="111"/>
                </a:cubicBezTo>
                <a:cubicBezTo>
                  <a:pt x="89" y="112"/>
                  <a:pt x="91" y="113"/>
                  <a:pt x="91" y="115"/>
                </a:cubicBezTo>
                <a:cubicBezTo>
                  <a:pt x="92" y="120"/>
                  <a:pt x="89" y="124"/>
                  <a:pt x="85" y="124"/>
                </a:cubicBezTo>
                <a:cubicBezTo>
                  <a:pt x="81" y="124"/>
                  <a:pt x="78" y="121"/>
                  <a:pt x="78" y="117"/>
                </a:cubicBezTo>
                <a:close/>
                <a:moveTo>
                  <a:pt x="166" y="106"/>
                </a:moveTo>
                <a:cubicBezTo>
                  <a:pt x="8" y="106"/>
                  <a:pt x="8" y="106"/>
                  <a:pt x="8" y="106"/>
                </a:cubicBezTo>
                <a:cubicBezTo>
                  <a:pt x="8" y="15"/>
                  <a:pt x="8" y="15"/>
                  <a:pt x="8" y="15"/>
                </a:cubicBezTo>
                <a:cubicBezTo>
                  <a:pt x="166" y="15"/>
                  <a:pt x="166" y="15"/>
                  <a:pt x="166" y="15"/>
                </a:cubicBezTo>
                <a:lnTo>
                  <a:pt x="166" y="10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cs typeface="+mn-ea"/>
              <a:sym typeface="+mn-lt"/>
            </a:endParaRPr>
          </a:p>
        </p:txBody>
      </p:sp>
      <p:cxnSp>
        <p:nvCxnSpPr>
          <p:cNvPr id="67" name="直接箭头连接符 66"/>
          <p:cNvCxnSpPr>
            <a:endCxn id="57" idx="2"/>
          </p:cNvCxnSpPr>
          <p:nvPr/>
        </p:nvCxnSpPr>
        <p:spPr>
          <a:xfrm flipV="1">
            <a:off x="1670191" y="3839952"/>
            <a:ext cx="1" cy="1389248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prstDash val="sysDot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肘形连接符 30"/>
          <p:cNvCxnSpPr>
            <a:stCxn id="65" idx="14"/>
            <a:endCxn id="12" idx="2"/>
          </p:cNvCxnSpPr>
          <p:nvPr/>
        </p:nvCxnSpPr>
        <p:spPr>
          <a:xfrm flipV="1">
            <a:off x="2069460" y="3434110"/>
            <a:ext cx="8275012" cy="2322537"/>
          </a:xfrm>
          <a:prstGeom prst="bentConnector2">
            <a:avLst/>
          </a:prstGeom>
          <a:ln w="28575">
            <a:solidFill>
              <a:schemeClr val="bg1">
                <a:lumMod val="75000"/>
              </a:schemeClr>
            </a:solidFill>
            <a:prstDash val="sysDot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ectangle 221"/>
          <p:cNvSpPr/>
          <p:nvPr/>
        </p:nvSpPr>
        <p:spPr>
          <a:xfrm>
            <a:off x="1776226" y="3691589"/>
            <a:ext cx="450247" cy="156966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用户交易记录</a:t>
            </a:r>
            <a:endParaRPr lang="en-GB" sz="16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7" name="Rectangle 221"/>
          <p:cNvSpPr/>
          <p:nvPr/>
        </p:nvSpPr>
        <p:spPr>
          <a:xfrm>
            <a:off x="4788365" y="5345133"/>
            <a:ext cx="2837201" cy="33855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根据交易记录请求扣款</a:t>
            </a:r>
            <a:endParaRPr lang="en-GB" sz="16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>
          <a:xfrm>
            <a:off x="425956" y="372829"/>
            <a:ext cx="8384188" cy="582613"/>
          </a:xfrm>
        </p:spPr>
        <p:txBody>
          <a:bodyPr>
            <a:normAutofit fontScale="85000" lnSpcReduction="10000"/>
          </a:bodyPr>
          <a:lstStyle/>
          <a:p>
            <a:r>
              <a:rPr lang="en-US" altLang="zh-CN" dirty="0"/>
              <a:t>Step.1 </a:t>
            </a:r>
            <a:r>
              <a:rPr lang="zh-CN" altLang="en-US" dirty="0"/>
              <a:t>移动支付</a:t>
            </a:r>
            <a:r>
              <a:rPr lang="en-US" altLang="zh-CN" dirty="0"/>
              <a:t>——</a:t>
            </a:r>
            <a:r>
              <a:rPr lang="zh-CN" altLang="en-US" dirty="0"/>
              <a:t>无卡化</a:t>
            </a:r>
            <a:r>
              <a:rPr lang="en-US" altLang="zh-CN" dirty="0"/>
              <a:t>+</a:t>
            </a:r>
            <a:r>
              <a:rPr lang="zh-CN" altLang="en-US" dirty="0"/>
              <a:t>后付费，从“认钱”到“认人”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03082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2052" y="1234527"/>
            <a:ext cx="343673" cy="322698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2295468" y="3516701"/>
            <a:ext cx="1706032" cy="636467"/>
            <a:chOff x="7170547" y="3212976"/>
            <a:chExt cx="1706032" cy="636467"/>
          </a:xfrm>
        </p:grpSpPr>
        <p:sp>
          <p:nvSpPr>
            <p:cNvPr id="8" name="圆角矩形 7"/>
            <p:cNvSpPr/>
            <p:nvPr/>
          </p:nvSpPr>
          <p:spPr>
            <a:xfrm>
              <a:off x="7170547" y="3212976"/>
              <a:ext cx="1706032" cy="636467"/>
            </a:xfrm>
            <a:prstGeom prst="roundRect">
              <a:avLst>
                <a:gd name="adj" fmla="val 5543"/>
              </a:avLst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身份识别</a:t>
              </a:r>
            </a:p>
          </p:txBody>
        </p:sp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4" cstate="print">
              <a:duotone>
                <a:prstClr val="black"/>
                <a:schemeClr val="bg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49651" y="3310370"/>
              <a:ext cx="539073" cy="539073"/>
            </a:xfrm>
            <a:prstGeom prst="rect">
              <a:avLst/>
            </a:prstGeom>
          </p:spPr>
        </p:pic>
      </p:grpSp>
      <p:grpSp>
        <p:nvGrpSpPr>
          <p:cNvPr id="10" name="组合 9"/>
          <p:cNvGrpSpPr/>
          <p:nvPr/>
        </p:nvGrpSpPr>
        <p:grpSpPr>
          <a:xfrm>
            <a:off x="4599724" y="3516701"/>
            <a:ext cx="1872208" cy="636467"/>
            <a:chOff x="6259037" y="6051238"/>
            <a:chExt cx="1872208" cy="636467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5" cstate="print">
              <a:duotone>
                <a:prstClr val="black"/>
                <a:schemeClr val="bg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13152" y="6090480"/>
              <a:ext cx="557982" cy="557982"/>
            </a:xfrm>
            <a:prstGeom prst="rect">
              <a:avLst/>
            </a:prstGeom>
          </p:spPr>
        </p:pic>
        <p:sp>
          <p:nvSpPr>
            <p:cNvPr id="12" name="圆角矩形 11"/>
            <p:cNvSpPr/>
            <p:nvPr/>
          </p:nvSpPr>
          <p:spPr>
            <a:xfrm>
              <a:off x="6259037" y="6051238"/>
              <a:ext cx="1872208" cy="636467"/>
            </a:xfrm>
            <a:prstGeom prst="roundRect">
              <a:avLst>
                <a:gd name="adj" fmla="val 5543"/>
              </a:avLst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后台主账户</a:t>
              </a:r>
            </a:p>
          </p:txBody>
        </p:sp>
      </p:grpSp>
      <p:cxnSp>
        <p:nvCxnSpPr>
          <p:cNvPr id="23" name="直接箭头连接符 22"/>
          <p:cNvCxnSpPr>
            <a:stCxn id="8" idx="3"/>
            <a:endCxn id="12" idx="1"/>
          </p:cNvCxnSpPr>
          <p:nvPr/>
        </p:nvCxnSpPr>
        <p:spPr>
          <a:xfrm>
            <a:off x="4001500" y="3834935"/>
            <a:ext cx="598224" cy="0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圆角矩形 23"/>
          <p:cNvSpPr/>
          <p:nvPr/>
        </p:nvSpPr>
        <p:spPr>
          <a:xfrm>
            <a:off x="7552052" y="1077642"/>
            <a:ext cx="1706032" cy="636467"/>
          </a:xfrm>
          <a:prstGeom prst="roundRect">
            <a:avLst>
              <a:gd name="adj" fmla="val 5543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现金账户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圆角矩形 24"/>
          <p:cNvSpPr/>
          <p:nvPr/>
        </p:nvSpPr>
        <p:spPr>
          <a:xfrm>
            <a:off x="7552052" y="1885609"/>
            <a:ext cx="1706032" cy="636467"/>
          </a:xfrm>
          <a:prstGeom prst="roundRect">
            <a:avLst>
              <a:gd name="adj" fmla="val 5543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信用账户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圆角矩形 25"/>
          <p:cNvSpPr/>
          <p:nvPr/>
        </p:nvSpPr>
        <p:spPr>
          <a:xfrm>
            <a:off x="7552052" y="2693576"/>
            <a:ext cx="1706032" cy="636467"/>
          </a:xfrm>
          <a:prstGeom prst="roundRect">
            <a:avLst>
              <a:gd name="adj" fmla="val 5543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理财账户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圆角矩形 26"/>
          <p:cNvSpPr/>
          <p:nvPr/>
        </p:nvSpPr>
        <p:spPr>
          <a:xfrm>
            <a:off x="7552052" y="3501543"/>
            <a:ext cx="1706032" cy="636467"/>
          </a:xfrm>
          <a:prstGeom prst="roundRect">
            <a:avLst>
              <a:gd name="adj" fmla="val 5543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补贴账户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圆角矩形 27"/>
          <p:cNvSpPr/>
          <p:nvPr/>
        </p:nvSpPr>
        <p:spPr>
          <a:xfrm>
            <a:off x="7552052" y="4309510"/>
            <a:ext cx="1706032" cy="636467"/>
          </a:xfrm>
          <a:prstGeom prst="roundRect">
            <a:avLst>
              <a:gd name="adj" fmla="val 5543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积分账户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圆角矩形 28"/>
          <p:cNvSpPr/>
          <p:nvPr/>
        </p:nvSpPr>
        <p:spPr>
          <a:xfrm>
            <a:off x="7552052" y="5117477"/>
            <a:ext cx="1706032" cy="636467"/>
          </a:xfrm>
          <a:prstGeom prst="roundRect">
            <a:avLst>
              <a:gd name="adj" fmla="val 5543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支付账户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圆角矩形 29"/>
          <p:cNvSpPr/>
          <p:nvPr/>
        </p:nvSpPr>
        <p:spPr>
          <a:xfrm>
            <a:off x="7552052" y="5925445"/>
            <a:ext cx="1706032" cy="636467"/>
          </a:xfrm>
          <a:prstGeom prst="roundRect">
            <a:avLst>
              <a:gd name="adj" fmla="val 5543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其他账户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3" name="直接箭头连接符 32"/>
          <p:cNvCxnSpPr>
            <a:stCxn id="12" idx="3"/>
            <a:endCxn id="24" idx="1"/>
          </p:cNvCxnSpPr>
          <p:nvPr/>
        </p:nvCxnSpPr>
        <p:spPr>
          <a:xfrm flipV="1">
            <a:off x="6471932" y="1395876"/>
            <a:ext cx="1080120" cy="2439059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/>
          <p:cNvCxnSpPr>
            <a:stCxn id="12" idx="3"/>
            <a:endCxn id="25" idx="1"/>
          </p:cNvCxnSpPr>
          <p:nvPr/>
        </p:nvCxnSpPr>
        <p:spPr>
          <a:xfrm flipV="1">
            <a:off x="6471932" y="2203843"/>
            <a:ext cx="1080120" cy="1631092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34"/>
          <p:cNvCxnSpPr>
            <a:stCxn id="12" idx="3"/>
            <a:endCxn id="26" idx="1"/>
          </p:cNvCxnSpPr>
          <p:nvPr/>
        </p:nvCxnSpPr>
        <p:spPr>
          <a:xfrm flipV="1">
            <a:off x="6471932" y="3011810"/>
            <a:ext cx="1080120" cy="823125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/>
          <p:cNvCxnSpPr>
            <a:stCxn id="12" idx="3"/>
            <a:endCxn id="27" idx="1"/>
          </p:cNvCxnSpPr>
          <p:nvPr/>
        </p:nvCxnSpPr>
        <p:spPr>
          <a:xfrm flipV="1">
            <a:off x="6471932" y="3819777"/>
            <a:ext cx="1080120" cy="15158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箭头连接符 36"/>
          <p:cNvCxnSpPr>
            <a:stCxn id="12" idx="3"/>
            <a:endCxn id="28" idx="1"/>
          </p:cNvCxnSpPr>
          <p:nvPr/>
        </p:nvCxnSpPr>
        <p:spPr>
          <a:xfrm>
            <a:off x="6471932" y="3834935"/>
            <a:ext cx="1080120" cy="792809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37"/>
          <p:cNvCxnSpPr>
            <a:stCxn id="12" idx="3"/>
            <a:endCxn id="29" idx="1"/>
          </p:cNvCxnSpPr>
          <p:nvPr/>
        </p:nvCxnSpPr>
        <p:spPr>
          <a:xfrm>
            <a:off x="6471932" y="3834935"/>
            <a:ext cx="1080120" cy="1600776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/>
          <p:cNvCxnSpPr>
            <a:stCxn id="12" idx="3"/>
            <a:endCxn id="30" idx="1"/>
          </p:cNvCxnSpPr>
          <p:nvPr/>
        </p:nvCxnSpPr>
        <p:spPr>
          <a:xfrm>
            <a:off x="6471932" y="3834935"/>
            <a:ext cx="1080120" cy="2408744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箭头连接符 39"/>
          <p:cNvCxnSpPr>
            <a:stCxn id="29" idx="3"/>
            <a:endCxn id="75" idx="1"/>
          </p:cNvCxnSpPr>
          <p:nvPr/>
        </p:nvCxnSpPr>
        <p:spPr>
          <a:xfrm>
            <a:off x="9258084" y="5435711"/>
            <a:ext cx="771092" cy="1711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图片 48"/>
          <p:cNvPicPr>
            <a:picLocks noChangeAspect="1"/>
          </p:cNvPicPr>
          <p:nvPr/>
        </p:nvPicPr>
        <p:blipFill>
          <a:blip r:embed="rId6" cstate="print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1421" y="3573175"/>
            <a:ext cx="523499" cy="523499"/>
          </a:xfrm>
          <a:prstGeom prst="rect">
            <a:avLst/>
          </a:prstGeom>
        </p:spPr>
      </p:pic>
      <p:pic>
        <p:nvPicPr>
          <p:cNvPr id="50" name="图片 49"/>
          <p:cNvPicPr>
            <a:picLocks noChangeAspect="1"/>
          </p:cNvPicPr>
          <p:nvPr/>
        </p:nvPicPr>
        <p:blipFill>
          <a:blip r:embed="rId7" cstate="print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2014" y="4446633"/>
            <a:ext cx="356963" cy="356963"/>
          </a:xfrm>
          <a:prstGeom prst="rect">
            <a:avLst/>
          </a:prstGeom>
        </p:spPr>
      </p:pic>
      <p:pic>
        <p:nvPicPr>
          <p:cNvPr id="51" name="图片 50"/>
          <p:cNvPicPr>
            <a:picLocks noChangeAspect="1"/>
          </p:cNvPicPr>
          <p:nvPr/>
        </p:nvPicPr>
        <p:blipFill>
          <a:blip r:embed="rId8" cstate="print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3273" y="2835987"/>
            <a:ext cx="342452" cy="342452"/>
          </a:xfrm>
          <a:prstGeom prst="rect">
            <a:avLst/>
          </a:prstGeom>
        </p:spPr>
      </p:pic>
      <p:pic>
        <p:nvPicPr>
          <p:cNvPr id="52" name="图片 51"/>
          <p:cNvPicPr>
            <a:picLocks noChangeAspect="1"/>
          </p:cNvPicPr>
          <p:nvPr/>
        </p:nvPicPr>
        <p:blipFill>
          <a:blip r:embed="rId9" cstate="print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3575" y="5912096"/>
            <a:ext cx="560587" cy="560587"/>
          </a:xfrm>
          <a:prstGeom prst="rect">
            <a:avLst/>
          </a:prstGeom>
        </p:spPr>
      </p:pic>
      <p:pic>
        <p:nvPicPr>
          <p:cNvPr id="53" name="图片 52"/>
          <p:cNvPicPr>
            <a:picLocks noChangeAspect="1"/>
          </p:cNvPicPr>
          <p:nvPr/>
        </p:nvPicPr>
        <p:blipFill>
          <a:blip r:embed="rId10" cstate="print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2014" y="2068949"/>
            <a:ext cx="343711" cy="343711"/>
          </a:xfrm>
          <a:prstGeom prst="rect">
            <a:avLst/>
          </a:prstGeom>
        </p:spPr>
      </p:pic>
      <p:pic>
        <p:nvPicPr>
          <p:cNvPr id="54" name="图片 53"/>
          <p:cNvPicPr>
            <a:picLocks noChangeAspect="1"/>
          </p:cNvPicPr>
          <p:nvPr/>
        </p:nvPicPr>
        <p:blipFill>
          <a:blip r:embed="rId11" cstate="print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7920" y="5216196"/>
            <a:ext cx="430780" cy="430780"/>
          </a:xfrm>
          <a:prstGeom prst="rect">
            <a:avLst/>
          </a:prstGeom>
        </p:spPr>
      </p:pic>
      <p:pic>
        <p:nvPicPr>
          <p:cNvPr id="55" name="图片 54"/>
          <p:cNvPicPr>
            <a:picLocks noChangeAspect="1"/>
          </p:cNvPicPr>
          <p:nvPr/>
        </p:nvPicPr>
        <p:blipFill>
          <a:blip r:embed="rId12" cstate="print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503" y="2203842"/>
            <a:ext cx="792088" cy="792088"/>
          </a:xfrm>
          <a:prstGeom prst="rect">
            <a:avLst/>
          </a:prstGeom>
        </p:spPr>
      </p:pic>
      <p:pic>
        <p:nvPicPr>
          <p:cNvPr id="56" name="图片 55"/>
          <p:cNvPicPr>
            <a:picLocks noChangeAspect="1"/>
          </p:cNvPicPr>
          <p:nvPr/>
        </p:nvPicPr>
        <p:blipFill>
          <a:blip r:embed="rId13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3977454"/>
            <a:ext cx="938357" cy="938357"/>
          </a:xfrm>
          <a:prstGeom prst="rect">
            <a:avLst/>
          </a:prstGeom>
        </p:spPr>
      </p:pic>
      <p:cxnSp>
        <p:nvCxnSpPr>
          <p:cNvPr id="58" name="直接箭头连接符 57"/>
          <p:cNvCxnSpPr>
            <a:stCxn id="55" idx="3"/>
            <a:endCxn id="8" idx="1"/>
          </p:cNvCxnSpPr>
          <p:nvPr/>
        </p:nvCxnSpPr>
        <p:spPr>
          <a:xfrm>
            <a:off x="1272591" y="2599886"/>
            <a:ext cx="1022877" cy="1235049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箭头连接符 60"/>
          <p:cNvCxnSpPr>
            <a:stCxn id="56" idx="3"/>
            <a:endCxn id="8" idx="1"/>
          </p:cNvCxnSpPr>
          <p:nvPr/>
        </p:nvCxnSpPr>
        <p:spPr>
          <a:xfrm flipV="1">
            <a:off x="1345725" y="3834935"/>
            <a:ext cx="949743" cy="611698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ectangle 221"/>
          <p:cNvSpPr/>
          <p:nvPr/>
        </p:nvSpPr>
        <p:spPr>
          <a:xfrm>
            <a:off x="447988" y="2991489"/>
            <a:ext cx="857118" cy="33855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二维码</a:t>
            </a:r>
            <a:endParaRPr lang="en-GB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6" name="Rectangle 221"/>
          <p:cNvSpPr/>
          <p:nvPr/>
        </p:nvSpPr>
        <p:spPr>
          <a:xfrm>
            <a:off x="250355" y="4873503"/>
            <a:ext cx="1252381" cy="33855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手机虚拟卡</a:t>
            </a:r>
            <a:endParaRPr lang="en-GB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0" name="圆角矩形 69"/>
          <p:cNvSpPr/>
          <p:nvPr/>
        </p:nvSpPr>
        <p:spPr>
          <a:xfrm>
            <a:off x="10029176" y="1196752"/>
            <a:ext cx="1368152" cy="400446"/>
          </a:xfrm>
          <a:prstGeom prst="roundRect">
            <a:avLst>
              <a:gd name="adj" fmla="val 5543"/>
            </a:avLst>
          </a:prstGeom>
          <a:solidFill>
            <a:srgbClr val="FF66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余额理财</a:t>
            </a:r>
          </a:p>
        </p:txBody>
      </p:sp>
      <p:sp>
        <p:nvSpPr>
          <p:cNvPr id="72" name="圆角矩形 71"/>
          <p:cNvSpPr/>
          <p:nvPr/>
        </p:nvSpPr>
        <p:spPr>
          <a:xfrm>
            <a:off x="10029176" y="1844824"/>
            <a:ext cx="1368152" cy="400446"/>
          </a:xfrm>
          <a:prstGeom prst="roundRect">
            <a:avLst>
              <a:gd name="adj" fmla="val 5543"/>
            </a:avLst>
          </a:prstGeom>
          <a:solidFill>
            <a:srgbClr val="FF66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信用卡</a:t>
            </a:r>
          </a:p>
        </p:txBody>
      </p:sp>
      <p:sp>
        <p:nvSpPr>
          <p:cNvPr id="73" name="圆角矩形 72"/>
          <p:cNvSpPr/>
          <p:nvPr/>
        </p:nvSpPr>
        <p:spPr>
          <a:xfrm>
            <a:off x="10029176" y="2278336"/>
            <a:ext cx="1368152" cy="400446"/>
          </a:xfrm>
          <a:prstGeom prst="roundRect">
            <a:avLst>
              <a:gd name="adj" fmla="val 5543"/>
            </a:avLst>
          </a:prstGeom>
          <a:solidFill>
            <a:srgbClr val="FF66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消费贷</a:t>
            </a:r>
          </a:p>
        </p:txBody>
      </p:sp>
      <p:sp>
        <p:nvSpPr>
          <p:cNvPr id="74" name="圆角矩形 73"/>
          <p:cNvSpPr/>
          <p:nvPr/>
        </p:nvSpPr>
        <p:spPr>
          <a:xfrm>
            <a:off x="10029176" y="2818180"/>
            <a:ext cx="1368152" cy="400446"/>
          </a:xfrm>
          <a:prstGeom prst="roundRect">
            <a:avLst>
              <a:gd name="adj" fmla="val 5543"/>
            </a:avLst>
          </a:prstGeom>
          <a:solidFill>
            <a:srgbClr val="FF66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平安理财</a:t>
            </a:r>
          </a:p>
        </p:txBody>
      </p:sp>
      <p:sp>
        <p:nvSpPr>
          <p:cNvPr id="75" name="圆角矩形 74"/>
          <p:cNvSpPr/>
          <p:nvPr/>
        </p:nvSpPr>
        <p:spPr>
          <a:xfrm>
            <a:off x="10029176" y="5237199"/>
            <a:ext cx="1368152" cy="400446"/>
          </a:xfrm>
          <a:prstGeom prst="roundRect">
            <a:avLst>
              <a:gd name="adj" fmla="val 5543"/>
            </a:avLst>
          </a:prstGeom>
          <a:solidFill>
            <a:srgbClr val="FF66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壹钱包</a:t>
            </a:r>
          </a:p>
        </p:txBody>
      </p:sp>
      <p:cxnSp>
        <p:nvCxnSpPr>
          <p:cNvPr id="79" name="直接箭头连接符 78"/>
          <p:cNvCxnSpPr>
            <a:stCxn id="24" idx="3"/>
            <a:endCxn id="70" idx="1"/>
          </p:cNvCxnSpPr>
          <p:nvPr/>
        </p:nvCxnSpPr>
        <p:spPr>
          <a:xfrm>
            <a:off x="9258084" y="1395876"/>
            <a:ext cx="771092" cy="1099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接箭头连接符 81"/>
          <p:cNvCxnSpPr>
            <a:stCxn id="25" idx="3"/>
            <a:endCxn id="72" idx="1"/>
          </p:cNvCxnSpPr>
          <p:nvPr/>
        </p:nvCxnSpPr>
        <p:spPr>
          <a:xfrm flipV="1">
            <a:off x="9258084" y="2045047"/>
            <a:ext cx="771092" cy="158796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接箭头连接符 84"/>
          <p:cNvCxnSpPr>
            <a:stCxn id="25" idx="3"/>
            <a:endCxn id="73" idx="1"/>
          </p:cNvCxnSpPr>
          <p:nvPr/>
        </p:nvCxnSpPr>
        <p:spPr>
          <a:xfrm>
            <a:off x="9258084" y="2203843"/>
            <a:ext cx="771092" cy="274716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接箭头连接符 87"/>
          <p:cNvCxnSpPr>
            <a:stCxn id="26" idx="3"/>
            <a:endCxn id="74" idx="1"/>
          </p:cNvCxnSpPr>
          <p:nvPr/>
        </p:nvCxnSpPr>
        <p:spPr>
          <a:xfrm>
            <a:off x="9258084" y="3011810"/>
            <a:ext cx="771092" cy="6593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480503" y="1126724"/>
            <a:ext cx="57760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将脱机钱包的“死钱”转变为后台账户的“活钱”，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提高用户体验的同时，创造新的营收点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/>
          </p:nvPr>
        </p:nvSpPr>
        <p:spPr>
          <a:xfrm>
            <a:off x="425956" y="372829"/>
            <a:ext cx="6094662" cy="582613"/>
          </a:xfrm>
        </p:spPr>
        <p:txBody>
          <a:bodyPr>
            <a:normAutofit fontScale="85000" lnSpcReduction="10000"/>
          </a:bodyPr>
          <a:lstStyle/>
          <a:p>
            <a:r>
              <a:rPr lang="zh-CN" altLang="en-US" dirty="0"/>
              <a:t>建立后台主账户</a:t>
            </a:r>
            <a:r>
              <a:rPr lang="en-US" altLang="zh-CN" dirty="0"/>
              <a:t>——</a:t>
            </a:r>
            <a:r>
              <a:rPr lang="zh-CN" altLang="en-US" dirty="0"/>
              <a:t>“死钱包”变“活账户”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43148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425956" y="372829"/>
            <a:ext cx="3047125" cy="582613"/>
          </a:xfrm>
        </p:spPr>
        <p:txBody>
          <a:bodyPr>
            <a:normAutofit fontScale="85000" lnSpcReduction="10000"/>
          </a:bodyPr>
          <a:lstStyle/>
          <a:p>
            <a:r>
              <a:rPr lang="zh-CN" altLang="en-US" dirty="0"/>
              <a:t>平安主账户能力输出</a:t>
            </a:r>
          </a:p>
        </p:txBody>
      </p:sp>
      <p:sp>
        <p:nvSpPr>
          <p:cNvPr id="6" name="圆角矩形 5"/>
          <p:cNvSpPr/>
          <p:nvPr/>
        </p:nvSpPr>
        <p:spPr>
          <a:xfrm>
            <a:off x="2110357" y="1455967"/>
            <a:ext cx="1610374" cy="400446"/>
          </a:xfrm>
          <a:prstGeom prst="roundRect">
            <a:avLst>
              <a:gd name="adj" fmla="val 5543"/>
            </a:avLst>
          </a:prstGeom>
          <a:solidFill>
            <a:srgbClr val="00B05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留存客户资金</a:t>
            </a:r>
          </a:p>
        </p:txBody>
      </p:sp>
      <p:sp>
        <p:nvSpPr>
          <p:cNvPr id="7" name="圆角矩形 6"/>
          <p:cNvSpPr/>
          <p:nvPr/>
        </p:nvSpPr>
        <p:spPr>
          <a:xfrm>
            <a:off x="3980283" y="1455967"/>
            <a:ext cx="1610374" cy="400446"/>
          </a:xfrm>
          <a:prstGeom prst="roundRect">
            <a:avLst>
              <a:gd name="adj" fmla="val 5543"/>
            </a:avLst>
          </a:prstGeom>
          <a:solidFill>
            <a:srgbClr val="00B05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余额便捷支付</a:t>
            </a:r>
          </a:p>
        </p:txBody>
      </p:sp>
      <p:sp>
        <p:nvSpPr>
          <p:cNvPr id="8" name="圆角矩形 7"/>
          <p:cNvSpPr/>
          <p:nvPr/>
        </p:nvSpPr>
        <p:spPr>
          <a:xfrm>
            <a:off x="5850209" y="1455967"/>
            <a:ext cx="1610374" cy="400446"/>
          </a:xfrm>
          <a:prstGeom prst="roundRect">
            <a:avLst>
              <a:gd name="adj" fmla="val 5543"/>
            </a:avLst>
          </a:prstGeom>
          <a:solidFill>
            <a:srgbClr val="00B05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资产自动增值</a:t>
            </a:r>
          </a:p>
        </p:txBody>
      </p:sp>
      <p:sp>
        <p:nvSpPr>
          <p:cNvPr id="9" name="圆角矩形 8"/>
          <p:cNvSpPr/>
          <p:nvPr/>
        </p:nvSpPr>
        <p:spPr>
          <a:xfrm>
            <a:off x="7720135" y="1455967"/>
            <a:ext cx="1610374" cy="400446"/>
          </a:xfrm>
          <a:prstGeom prst="roundRect">
            <a:avLst>
              <a:gd name="adj" fmla="val 5543"/>
            </a:avLst>
          </a:prstGeom>
          <a:solidFill>
            <a:srgbClr val="00B05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符合监管要求</a:t>
            </a:r>
          </a:p>
        </p:txBody>
      </p:sp>
      <p:sp>
        <p:nvSpPr>
          <p:cNvPr id="10" name="圆角矩形 9"/>
          <p:cNvSpPr/>
          <p:nvPr/>
        </p:nvSpPr>
        <p:spPr>
          <a:xfrm>
            <a:off x="1996980" y="2431072"/>
            <a:ext cx="7438757" cy="644783"/>
          </a:xfrm>
          <a:prstGeom prst="roundRect">
            <a:avLst>
              <a:gd name="adj" fmla="val 0"/>
            </a:avLst>
          </a:prstGeom>
          <a:noFill/>
          <a:ln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圆角矩形 10"/>
          <p:cNvSpPr/>
          <p:nvPr/>
        </p:nvSpPr>
        <p:spPr>
          <a:xfrm>
            <a:off x="2110357" y="2591916"/>
            <a:ext cx="1362724" cy="400446"/>
          </a:xfrm>
          <a:prstGeom prst="roundRect">
            <a:avLst>
              <a:gd name="adj" fmla="val 5543"/>
            </a:avLst>
          </a:prstGeom>
          <a:solidFill>
            <a:srgbClr val="00B0F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智能钱包</a:t>
            </a:r>
          </a:p>
        </p:txBody>
      </p:sp>
      <p:sp>
        <p:nvSpPr>
          <p:cNvPr id="12" name="圆角矩形 11"/>
          <p:cNvSpPr/>
          <p:nvPr/>
        </p:nvSpPr>
        <p:spPr>
          <a:xfrm>
            <a:off x="3574714" y="2591916"/>
            <a:ext cx="1362724" cy="400446"/>
          </a:xfrm>
          <a:prstGeom prst="roundRect">
            <a:avLst>
              <a:gd name="adj" fmla="val 5543"/>
            </a:avLst>
          </a:prstGeom>
          <a:solidFill>
            <a:srgbClr val="00B0F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消费支付</a:t>
            </a:r>
          </a:p>
        </p:txBody>
      </p:sp>
      <p:sp>
        <p:nvSpPr>
          <p:cNvPr id="13" name="圆角矩形 12"/>
          <p:cNvSpPr/>
          <p:nvPr/>
        </p:nvSpPr>
        <p:spPr>
          <a:xfrm>
            <a:off x="6503428" y="2591916"/>
            <a:ext cx="1362724" cy="400446"/>
          </a:xfrm>
          <a:prstGeom prst="roundRect">
            <a:avLst>
              <a:gd name="adj" fmla="val 5543"/>
            </a:avLst>
          </a:prstGeom>
          <a:solidFill>
            <a:srgbClr val="00B0F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投资理财</a:t>
            </a:r>
          </a:p>
        </p:txBody>
      </p:sp>
      <p:sp>
        <p:nvSpPr>
          <p:cNvPr id="14" name="圆角矩形 13"/>
          <p:cNvSpPr/>
          <p:nvPr/>
        </p:nvSpPr>
        <p:spPr>
          <a:xfrm>
            <a:off x="7967785" y="2591916"/>
            <a:ext cx="1362724" cy="400446"/>
          </a:xfrm>
          <a:prstGeom prst="roundRect">
            <a:avLst>
              <a:gd name="adj" fmla="val 5543"/>
            </a:avLst>
          </a:prstGeom>
          <a:solidFill>
            <a:srgbClr val="00B0F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投保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\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理赔</a:t>
            </a:r>
          </a:p>
        </p:txBody>
      </p:sp>
      <p:sp>
        <p:nvSpPr>
          <p:cNvPr id="15" name="圆角矩形 14"/>
          <p:cNvSpPr/>
          <p:nvPr/>
        </p:nvSpPr>
        <p:spPr>
          <a:xfrm>
            <a:off x="1996063" y="3551286"/>
            <a:ext cx="7439674" cy="1683423"/>
          </a:xfrm>
          <a:prstGeom prst="roundRect">
            <a:avLst>
              <a:gd name="adj" fmla="val 0"/>
            </a:avLst>
          </a:prstGeom>
          <a:noFill/>
          <a:ln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圆角矩形 15"/>
          <p:cNvSpPr/>
          <p:nvPr/>
        </p:nvSpPr>
        <p:spPr>
          <a:xfrm>
            <a:off x="2110357" y="4675345"/>
            <a:ext cx="1362724" cy="400446"/>
          </a:xfrm>
          <a:prstGeom prst="roundRect">
            <a:avLst>
              <a:gd name="adj" fmla="val 5543"/>
            </a:avLst>
          </a:prstGeom>
          <a:solidFill>
            <a:srgbClr val="FF66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银行账户</a:t>
            </a:r>
          </a:p>
        </p:txBody>
      </p:sp>
      <p:sp>
        <p:nvSpPr>
          <p:cNvPr id="17" name="圆角矩形 16"/>
          <p:cNvSpPr/>
          <p:nvPr/>
        </p:nvSpPr>
        <p:spPr>
          <a:xfrm>
            <a:off x="3574714" y="4675345"/>
            <a:ext cx="1362724" cy="400446"/>
          </a:xfrm>
          <a:prstGeom prst="roundRect">
            <a:avLst>
              <a:gd name="adj" fmla="val 5543"/>
            </a:avLst>
          </a:prstGeom>
          <a:solidFill>
            <a:srgbClr val="FF66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基金账户</a:t>
            </a:r>
          </a:p>
        </p:txBody>
      </p:sp>
      <p:sp>
        <p:nvSpPr>
          <p:cNvPr id="18" name="圆角矩形 17"/>
          <p:cNvSpPr/>
          <p:nvPr/>
        </p:nvSpPr>
        <p:spPr>
          <a:xfrm>
            <a:off x="5039071" y="4675345"/>
            <a:ext cx="1362724" cy="400446"/>
          </a:xfrm>
          <a:prstGeom prst="roundRect">
            <a:avLst>
              <a:gd name="adj" fmla="val 5543"/>
            </a:avLst>
          </a:prstGeom>
          <a:solidFill>
            <a:srgbClr val="FF66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支付账户</a:t>
            </a:r>
          </a:p>
        </p:txBody>
      </p:sp>
      <p:sp>
        <p:nvSpPr>
          <p:cNvPr id="19" name="圆角矩形 18"/>
          <p:cNvSpPr/>
          <p:nvPr/>
        </p:nvSpPr>
        <p:spPr>
          <a:xfrm>
            <a:off x="7967785" y="4675345"/>
            <a:ext cx="1362724" cy="400446"/>
          </a:xfrm>
          <a:prstGeom prst="roundRect">
            <a:avLst>
              <a:gd name="adj" fmla="val 5543"/>
            </a:avLst>
          </a:prstGeom>
          <a:solidFill>
            <a:srgbClr val="FF66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积分账户</a:t>
            </a:r>
          </a:p>
        </p:txBody>
      </p:sp>
      <p:sp>
        <p:nvSpPr>
          <p:cNvPr id="20" name="圆角矩形 19"/>
          <p:cNvSpPr/>
          <p:nvPr/>
        </p:nvSpPr>
        <p:spPr>
          <a:xfrm>
            <a:off x="5041648" y="3722845"/>
            <a:ext cx="1362724" cy="400446"/>
          </a:xfrm>
          <a:prstGeom prst="roundRect">
            <a:avLst>
              <a:gd name="adj" fmla="val 5543"/>
            </a:avLst>
          </a:prstGeom>
          <a:solidFill>
            <a:srgbClr val="FF66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主账户</a:t>
            </a:r>
          </a:p>
        </p:txBody>
      </p:sp>
      <p:sp>
        <p:nvSpPr>
          <p:cNvPr id="21" name="圆角矩形 20"/>
          <p:cNvSpPr/>
          <p:nvPr/>
        </p:nvSpPr>
        <p:spPr>
          <a:xfrm>
            <a:off x="3574714" y="5814018"/>
            <a:ext cx="1362724" cy="400446"/>
          </a:xfrm>
          <a:prstGeom prst="roundRect">
            <a:avLst>
              <a:gd name="adj" fmla="val 5543"/>
            </a:avLst>
          </a:prstGeom>
          <a:solidFill>
            <a:schemeClr val="bg1">
              <a:lumMod val="5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6800" rIns="0" rtlCol="0" anchor="ctr"/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微信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支付宝</a:t>
            </a:r>
          </a:p>
        </p:txBody>
      </p:sp>
      <p:sp>
        <p:nvSpPr>
          <p:cNvPr id="22" name="圆角矩形 21"/>
          <p:cNvSpPr/>
          <p:nvPr/>
        </p:nvSpPr>
        <p:spPr>
          <a:xfrm>
            <a:off x="7967785" y="5814018"/>
            <a:ext cx="1362724" cy="400446"/>
          </a:xfrm>
          <a:prstGeom prst="roundRect">
            <a:avLst>
              <a:gd name="adj" fmla="val 5543"/>
            </a:avLst>
          </a:prstGeom>
          <a:solidFill>
            <a:schemeClr val="bg1">
              <a:lumMod val="5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大华基金</a:t>
            </a:r>
          </a:p>
        </p:txBody>
      </p:sp>
      <p:sp>
        <p:nvSpPr>
          <p:cNvPr id="23" name="圆角矩形 22"/>
          <p:cNvSpPr/>
          <p:nvPr/>
        </p:nvSpPr>
        <p:spPr>
          <a:xfrm>
            <a:off x="5039071" y="5814018"/>
            <a:ext cx="1362724" cy="400446"/>
          </a:xfrm>
          <a:prstGeom prst="roundRect">
            <a:avLst>
              <a:gd name="adj" fmla="val 5543"/>
            </a:avLst>
          </a:prstGeom>
          <a:solidFill>
            <a:schemeClr val="bg1">
              <a:lumMod val="5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平安银行</a:t>
            </a:r>
          </a:p>
        </p:txBody>
      </p:sp>
      <p:sp>
        <p:nvSpPr>
          <p:cNvPr id="24" name="圆角矩形 23"/>
          <p:cNvSpPr/>
          <p:nvPr/>
        </p:nvSpPr>
        <p:spPr>
          <a:xfrm>
            <a:off x="6503428" y="5814018"/>
            <a:ext cx="1362724" cy="400446"/>
          </a:xfrm>
          <a:prstGeom prst="roundRect">
            <a:avLst>
              <a:gd name="adj" fmla="val 5543"/>
            </a:avLst>
          </a:prstGeom>
          <a:solidFill>
            <a:schemeClr val="bg1">
              <a:lumMod val="5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平安保险</a:t>
            </a:r>
          </a:p>
        </p:txBody>
      </p:sp>
      <p:sp>
        <p:nvSpPr>
          <p:cNvPr id="25" name="圆角矩形 24"/>
          <p:cNvSpPr/>
          <p:nvPr/>
        </p:nvSpPr>
        <p:spPr>
          <a:xfrm>
            <a:off x="6503428" y="4675345"/>
            <a:ext cx="1362724" cy="400446"/>
          </a:xfrm>
          <a:prstGeom prst="roundRect">
            <a:avLst>
              <a:gd name="adj" fmla="val 5543"/>
            </a:avLst>
          </a:prstGeom>
          <a:solidFill>
            <a:srgbClr val="FF66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保险账户</a:t>
            </a:r>
          </a:p>
        </p:txBody>
      </p:sp>
      <p:cxnSp>
        <p:nvCxnSpPr>
          <p:cNvPr id="26" name="直接箭头连接符 25"/>
          <p:cNvCxnSpPr>
            <a:stCxn id="20" idx="2"/>
            <a:endCxn id="16" idx="0"/>
          </p:cNvCxnSpPr>
          <p:nvPr/>
        </p:nvCxnSpPr>
        <p:spPr>
          <a:xfrm flipH="1">
            <a:off x="2791719" y="4123291"/>
            <a:ext cx="2931291" cy="552054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/>
          <p:cNvCxnSpPr>
            <a:stCxn id="20" idx="2"/>
            <a:endCxn id="17" idx="0"/>
          </p:cNvCxnSpPr>
          <p:nvPr/>
        </p:nvCxnSpPr>
        <p:spPr>
          <a:xfrm flipH="1">
            <a:off x="4256076" y="4123291"/>
            <a:ext cx="1466934" cy="552054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/>
          <p:cNvCxnSpPr>
            <a:stCxn id="20" idx="2"/>
            <a:endCxn id="18" idx="0"/>
          </p:cNvCxnSpPr>
          <p:nvPr/>
        </p:nvCxnSpPr>
        <p:spPr>
          <a:xfrm flipH="1">
            <a:off x="5720433" y="4123291"/>
            <a:ext cx="2577" cy="552054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/>
          <p:cNvCxnSpPr>
            <a:stCxn id="20" idx="2"/>
            <a:endCxn id="19" idx="0"/>
          </p:cNvCxnSpPr>
          <p:nvPr/>
        </p:nvCxnSpPr>
        <p:spPr>
          <a:xfrm>
            <a:off x="5723010" y="4123291"/>
            <a:ext cx="2926137" cy="552054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/>
          <p:cNvCxnSpPr>
            <a:stCxn id="20" idx="2"/>
            <a:endCxn id="25" idx="0"/>
          </p:cNvCxnSpPr>
          <p:nvPr/>
        </p:nvCxnSpPr>
        <p:spPr>
          <a:xfrm>
            <a:off x="5723010" y="4123291"/>
            <a:ext cx="1461780" cy="552054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圆角矩形 30"/>
          <p:cNvSpPr/>
          <p:nvPr/>
        </p:nvSpPr>
        <p:spPr>
          <a:xfrm>
            <a:off x="5039071" y="2591916"/>
            <a:ext cx="1362724" cy="400446"/>
          </a:xfrm>
          <a:prstGeom prst="roundRect">
            <a:avLst>
              <a:gd name="adj" fmla="val 5543"/>
            </a:avLst>
          </a:prstGeom>
          <a:solidFill>
            <a:srgbClr val="00B0F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身份认证</a:t>
            </a:r>
          </a:p>
        </p:txBody>
      </p:sp>
      <p:sp>
        <p:nvSpPr>
          <p:cNvPr id="32" name="圆角矩形 31"/>
          <p:cNvSpPr/>
          <p:nvPr/>
        </p:nvSpPr>
        <p:spPr>
          <a:xfrm>
            <a:off x="2000596" y="5688416"/>
            <a:ext cx="7439674" cy="644783"/>
          </a:xfrm>
          <a:prstGeom prst="roundRect">
            <a:avLst>
              <a:gd name="adj" fmla="val 0"/>
            </a:avLst>
          </a:prstGeom>
          <a:noFill/>
          <a:ln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圆角矩形 33"/>
          <p:cNvSpPr/>
          <p:nvPr/>
        </p:nvSpPr>
        <p:spPr>
          <a:xfrm>
            <a:off x="2110357" y="5814018"/>
            <a:ext cx="1362724" cy="400446"/>
          </a:xfrm>
          <a:prstGeom prst="roundRect">
            <a:avLst>
              <a:gd name="adj" fmla="val 5543"/>
            </a:avLst>
          </a:prstGeom>
          <a:solidFill>
            <a:schemeClr val="bg1">
              <a:lumMod val="5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壹钱包</a:t>
            </a:r>
          </a:p>
        </p:txBody>
      </p:sp>
      <p:sp>
        <p:nvSpPr>
          <p:cNvPr id="35" name="圆角矩形 34"/>
          <p:cNvSpPr/>
          <p:nvPr/>
        </p:nvSpPr>
        <p:spPr>
          <a:xfrm>
            <a:off x="2001513" y="1329100"/>
            <a:ext cx="7438757" cy="644400"/>
          </a:xfrm>
          <a:prstGeom prst="roundRect">
            <a:avLst>
              <a:gd name="adj" fmla="val 0"/>
            </a:avLst>
          </a:prstGeom>
          <a:noFill/>
          <a:ln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上箭头 4"/>
          <p:cNvSpPr/>
          <p:nvPr/>
        </p:nvSpPr>
        <p:spPr>
          <a:xfrm>
            <a:off x="5478575" y="5234709"/>
            <a:ext cx="484632" cy="453707"/>
          </a:xfrm>
          <a:prstGeom prst="upArrow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上箭头 36"/>
          <p:cNvSpPr/>
          <p:nvPr/>
        </p:nvSpPr>
        <p:spPr>
          <a:xfrm>
            <a:off x="5473584" y="3097579"/>
            <a:ext cx="484632" cy="453707"/>
          </a:xfrm>
          <a:prstGeom prst="upArrow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上箭头 37"/>
          <p:cNvSpPr/>
          <p:nvPr/>
        </p:nvSpPr>
        <p:spPr>
          <a:xfrm>
            <a:off x="5473584" y="1980643"/>
            <a:ext cx="484632" cy="453707"/>
          </a:xfrm>
          <a:prstGeom prst="upArrow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矩形 47"/>
          <p:cNvSpPr/>
          <p:nvPr/>
        </p:nvSpPr>
        <p:spPr>
          <a:xfrm>
            <a:off x="1531088" y="5688416"/>
            <a:ext cx="464975" cy="644783"/>
          </a:xfrm>
          <a:prstGeom prst="rect">
            <a:avLst/>
          </a:prstGeom>
          <a:solidFill>
            <a:srgbClr val="FF6600"/>
          </a:solidFill>
          <a:ln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资源</a:t>
            </a:r>
          </a:p>
        </p:txBody>
      </p:sp>
      <p:sp>
        <p:nvSpPr>
          <p:cNvPr id="49" name="矩形 48"/>
          <p:cNvSpPr/>
          <p:nvPr/>
        </p:nvSpPr>
        <p:spPr>
          <a:xfrm>
            <a:off x="1536538" y="3549909"/>
            <a:ext cx="464975" cy="1684800"/>
          </a:xfrm>
          <a:prstGeom prst="rect">
            <a:avLst/>
          </a:prstGeom>
          <a:solidFill>
            <a:srgbClr val="FF6600"/>
          </a:solidFill>
          <a:ln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账户体系</a:t>
            </a:r>
          </a:p>
        </p:txBody>
      </p:sp>
      <p:sp>
        <p:nvSpPr>
          <p:cNvPr id="50" name="矩形 49"/>
          <p:cNvSpPr/>
          <p:nvPr/>
        </p:nvSpPr>
        <p:spPr>
          <a:xfrm>
            <a:off x="1531087" y="2431072"/>
            <a:ext cx="464975" cy="644783"/>
          </a:xfrm>
          <a:prstGeom prst="rect">
            <a:avLst/>
          </a:prstGeom>
          <a:solidFill>
            <a:srgbClr val="FF6600"/>
          </a:solidFill>
          <a:ln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场景</a:t>
            </a:r>
          </a:p>
        </p:txBody>
      </p:sp>
      <p:sp>
        <p:nvSpPr>
          <p:cNvPr id="51" name="矩形 50"/>
          <p:cNvSpPr/>
          <p:nvPr/>
        </p:nvSpPr>
        <p:spPr>
          <a:xfrm>
            <a:off x="1524475" y="1328717"/>
            <a:ext cx="464975" cy="644783"/>
          </a:xfrm>
          <a:prstGeom prst="rect">
            <a:avLst/>
          </a:prstGeom>
          <a:solidFill>
            <a:srgbClr val="FF6600"/>
          </a:solidFill>
          <a:ln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价值</a:t>
            </a:r>
          </a:p>
        </p:txBody>
      </p:sp>
    </p:spTree>
    <p:extLst>
      <p:ext uri="{BB962C8B-B14F-4D97-AF65-F5344CB8AC3E}">
        <p14:creationId xmlns:p14="http://schemas.microsoft.com/office/powerpoint/2010/main" val="287555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9264352" y="1772816"/>
            <a:ext cx="2376000" cy="4221373"/>
            <a:chOff x="2207568" y="2204864"/>
            <a:chExt cx="2387847" cy="4245061"/>
          </a:xfrm>
        </p:grpSpPr>
        <p:pic>
          <p:nvPicPr>
            <p:cNvPr id="48" name="图片 4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07568" y="2204864"/>
              <a:ext cx="2387847" cy="4245061"/>
            </a:xfrm>
            <a:prstGeom prst="rect">
              <a:avLst/>
            </a:prstGeom>
          </p:spPr>
        </p:pic>
        <p:sp>
          <p:nvSpPr>
            <p:cNvPr id="5" name="矩形 4"/>
            <p:cNvSpPr/>
            <p:nvPr/>
          </p:nvSpPr>
          <p:spPr>
            <a:xfrm>
              <a:off x="3621002" y="2348880"/>
              <a:ext cx="966317" cy="216024"/>
            </a:xfrm>
            <a:prstGeom prst="rect">
              <a:avLst/>
            </a:prstGeom>
            <a:solidFill>
              <a:srgbClr val="36AB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7" name="KSO_Shape"/>
          <p:cNvSpPr/>
          <p:nvPr/>
        </p:nvSpPr>
        <p:spPr>
          <a:xfrm>
            <a:off x="9218000" y="1416396"/>
            <a:ext cx="2468704" cy="4898579"/>
          </a:xfrm>
          <a:custGeom>
            <a:avLst/>
            <a:gdLst>
              <a:gd name="connsiteX0" fmla="*/ 1404156 w 2808312"/>
              <a:gd name="connsiteY0" fmla="*/ 4748597 h 5078692"/>
              <a:gd name="connsiteX1" fmla="*/ 1260140 w 2808312"/>
              <a:gd name="connsiteY1" fmla="*/ 4892613 h 5078692"/>
              <a:gd name="connsiteX2" fmla="*/ 1404156 w 2808312"/>
              <a:gd name="connsiteY2" fmla="*/ 5036629 h 5078692"/>
              <a:gd name="connsiteX3" fmla="*/ 1548172 w 2808312"/>
              <a:gd name="connsiteY3" fmla="*/ 4892613 h 5078692"/>
              <a:gd name="connsiteX4" fmla="*/ 1404156 w 2808312"/>
              <a:gd name="connsiteY4" fmla="*/ 4748597 h 5078692"/>
              <a:gd name="connsiteX5" fmla="*/ 54156 w 2808312"/>
              <a:gd name="connsiteY5" fmla="*/ 372159 h 5078692"/>
              <a:gd name="connsiteX6" fmla="*/ 54156 w 2808312"/>
              <a:gd name="connsiteY6" fmla="*/ 4706534 h 5078692"/>
              <a:gd name="connsiteX7" fmla="*/ 2754156 w 2808312"/>
              <a:gd name="connsiteY7" fmla="*/ 4706534 h 5078692"/>
              <a:gd name="connsiteX8" fmla="*/ 2754156 w 2808312"/>
              <a:gd name="connsiteY8" fmla="*/ 372159 h 5078692"/>
              <a:gd name="connsiteX9" fmla="*/ 1158156 w 2808312"/>
              <a:gd name="connsiteY9" fmla="*/ 168079 h 5078692"/>
              <a:gd name="connsiteX10" fmla="*/ 1152156 w 2808312"/>
              <a:gd name="connsiteY10" fmla="*/ 174079 h 5078692"/>
              <a:gd name="connsiteX11" fmla="*/ 1152156 w 2808312"/>
              <a:gd name="connsiteY11" fmla="*/ 198079 h 5078692"/>
              <a:gd name="connsiteX12" fmla="*/ 1158156 w 2808312"/>
              <a:gd name="connsiteY12" fmla="*/ 204079 h 5078692"/>
              <a:gd name="connsiteX13" fmla="*/ 1650156 w 2808312"/>
              <a:gd name="connsiteY13" fmla="*/ 204079 h 5078692"/>
              <a:gd name="connsiteX14" fmla="*/ 1656156 w 2808312"/>
              <a:gd name="connsiteY14" fmla="*/ 198079 h 5078692"/>
              <a:gd name="connsiteX15" fmla="*/ 1656156 w 2808312"/>
              <a:gd name="connsiteY15" fmla="*/ 174079 h 5078692"/>
              <a:gd name="connsiteX16" fmla="*/ 1650156 w 2808312"/>
              <a:gd name="connsiteY16" fmla="*/ 168079 h 5078692"/>
              <a:gd name="connsiteX17" fmla="*/ 319782 w 2808312"/>
              <a:gd name="connsiteY17" fmla="*/ 0 h 5078692"/>
              <a:gd name="connsiteX18" fmla="*/ 2488530 w 2808312"/>
              <a:gd name="connsiteY18" fmla="*/ 0 h 5078692"/>
              <a:gd name="connsiteX19" fmla="*/ 2808312 w 2808312"/>
              <a:gd name="connsiteY19" fmla="*/ 319782 h 5078692"/>
              <a:gd name="connsiteX20" fmla="*/ 2808312 w 2808312"/>
              <a:gd name="connsiteY20" fmla="*/ 4758910 h 5078692"/>
              <a:gd name="connsiteX21" fmla="*/ 2488530 w 2808312"/>
              <a:gd name="connsiteY21" fmla="*/ 5078692 h 5078692"/>
              <a:gd name="connsiteX22" fmla="*/ 319782 w 2808312"/>
              <a:gd name="connsiteY22" fmla="*/ 5078692 h 5078692"/>
              <a:gd name="connsiteX23" fmla="*/ 0 w 2808312"/>
              <a:gd name="connsiteY23" fmla="*/ 4758910 h 5078692"/>
              <a:gd name="connsiteX24" fmla="*/ 0 w 2808312"/>
              <a:gd name="connsiteY24" fmla="*/ 319782 h 5078692"/>
              <a:gd name="connsiteX25" fmla="*/ 319782 w 2808312"/>
              <a:gd name="connsiteY25" fmla="*/ 0 h 5078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2808312" h="5078692">
                <a:moveTo>
                  <a:pt x="1404156" y="4748597"/>
                </a:moveTo>
                <a:cubicBezTo>
                  <a:pt x="1324618" y="4748597"/>
                  <a:pt x="1260140" y="4813075"/>
                  <a:pt x="1260140" y="4892613"/>
                </a:cubicBezTo>
                <a:cubicBezTo>
                  <a:pt x="1260140" y="4972151"/>
                  <a:pt x="1324618" y="5036629"/>
                  <a:pt x="1404156" y="5036629"/>
                </a:cubicBezTo>
                <a:cubicBezTo>
                  <a:pt x="1483694" y="5036629"/>
                  <a:pt x="1548172" y="4972151"/>
                  <a:pt x="1548172" y="4892613"/>
                </a:cubicBezTo>
                <a:cubicBezTo>
                  <a:pt x="1548172" y="4813075"/>
                  <a:pt x="1483694" y="4748597"/>
                  <a:pt x="1404156" y="4748597"/>
                </a:cubicBezTo>
                <a:close/>
                <a:moveTo>
                  <a:pt x="54156" y="372159"/>
                </a:moveTo>
                <a:lnTo>
                  <a:pt x="54156" y="4706534"/>
                </a:lnTo>
                <a:lnTo>
                  <a:pt x="2754156" y="4706534"/>
                </a:lnTo>
                <a:lnTo>
                  <a:pt x="2754156" y="372159"/>
                </a:lnTo>
                <a:close/>
                <a:moveTo>
                  <a:pt x="1158156" y="168079"/>
                </a:moveTo>
                <a:cubicBezTo>
                  <a:pt x="1154842" y="168079"/>
                  <a:pt x="1152156" y="170765"/>
                  <a:pt x="1152156" y="174079"/>
                </a:cubicBezTo>
                <a:lnTo>
                  <a:pt x="1152156" y="198079"/>
                </a:lnTo>
                <a:cubicBezTo>
                  <a:pt x="1152156" y="201393"/>
                  <a:pt x="1154842" y="204079"/>
                  <a:pt x="1158156" y="204079"/>
                </a:cubicBezTo>
                <a:lnTo>
                  <a:pt x="1650156" y="204079"/>
                </a:lnTo>
                <a:cubicBezTo>
                  <a:pt x="1653470" y="204079"/>
                  <a:pt x="1656156" y="201393"/>
                  <a:pt x="1656156" y="198079"/>
                </a:cubicBezTo>
                <a:lnTo>
                  <a:pt x="1656156" y="174079"/>
                </a:lnTo>
                <a:cubicBezTo>
                  <a:pt x="1656156" y="170765"/>
                  <a:pt x="1653470" y="168079"/>
                  <a:pt x="1650156" y="168079"/>
                </a:cubicBezTo>
                <a:close/>
                <a:moveTo>
                  <a:pt x="319782" y="0"/>
                </a:moveTo>
                <a:lnTo>
                  <a:pt x="2488530" y="0"/>
                </a:lnTo>
                <a:cubicBezTo>
                  <a:pt x="2665141" y="0"/>
                  <a:pt x="2808312" y="143171"/>
                  <a:pt x="2808312" y="319782"/>
                </a:cubicBezTo>
                <a:lnTo>
                  <a:pt x="2808312" y="4758910"/>
                </a:lnTo>
                <a:cubicBezTo>
                  <a:pt x="2808312" y="4935521"/>
                  <a:pt x="2665141" y="5078692"/>
                  <a:pt x="2488530" y="5078692"/>
                </a:cubicBezTo>
                <a:lnTo>
                  <a:pt x="319782" y="5078692"/>
                </a:lnTo>
                <a:cubicBezTo>
                  <a:pt x="143171" y="5078692"/>
                  <a:pt x="0" y="4935521"/>
                  <a:pt x="0" y="4758910"/>
                </a:cubicBezTo>
                <a:lnTo>
                  <a:pt x="0" y="319782"/>
                </a:lnTo>
                <a:cubicBezTo>
                  <a:pt x="0" y="143171"/>
                  <a:pt x="143171" y="0"/>
                  <a:pt x="31978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60" name="KSO_Shape"/>
          <p:cNvSpPr/>
          <p:nvPr/>
        </p:nvSpPr>
        <p:spPr>
          <a:xfrm>
            <a:off x="6168008" y="1416395"/>
            <a:ext cx="2468704" cy="4898579"/>
          </a:xfrm>
          <a:custGeom>
            <a:avLst/>
            <a:gdLst>
              <a:gd name="connsiteX0" fmla="*/ 1404156 w 2808312"/>
              <a:gd name="connsiteY0" fmla="*/ 4748597 h 5078692"/>
              <a:gd name="connsiteX1" fmla="*/ 1260140 w 2808312"/>
              <a:gd name="connsiteY1" fmla="*/ 4892613 h 5078692"/>
              <a:gd name="connsiteX2" fmla="*/ 1404156 w 2808312"/>
              <a:gd name="connsiteY2" fmla="*/ 5036629 h 5078692"/>
              <a:gd name="connsiteX3" fmla="*/ 1548172 w 2808312"/>
              <a:gd name="connsiteY3" fmla="*/ 4892613 h 5078692"/>
              <a:gd name="connsiteX4" fmla="*/ 1404156 w 2808312"/>
              <a:gd name="connsiteY4" fmla="*/ 4748597 h 5078692"/>
              <a:gd name="connsiteX5" fmla="*/ 54156 w 2808312"/>
              <a:gd name="connsiteY5" fmla="*/ 372159 h 5078692"/>
              <a:gd name="connsiteX6" fmla="*/ 54156 w 2808312"/>
              <a:gd name="connsiteY6" fmla="*/ 4706534 h 5078692"/>
              <a:gd name="connsiteX7" fmla="*/ 2754156 w 2808312"/>
              <a:gd name="connsiteY7" fmla="*/ 4706534 h 5078692"/>
              <a:gd name="connsiteX8" fmla="*/ 2754156 w 2808312"/>
              <a:gd name="connsiteY8" fmla="*/ 372159 h 5078692"/>
              <a:gd name="connsiteX9" fmla="*/ 1158156 w 2808312"/>
              <a:gd name="connsiteY9" fmla="*/ 168079 h 5078692"/>
              <a:gd name="connsiteX10" fmla="*/ 1152156 w 2808312"/>
              <a:gd name="connsiteY10" fmla="*/ 174079 h 5078692"/>
              <a:gd name="connsiteX11" fmla="*/ 1152156 w 2808312"/>
              <a:gd name="connsiteY11" fmla="*/ 198079 h 5078692"/>
              <a:gd name="connsiteX12" fmla="*/ 1158156 w 2808312"/>
              <a:gd name="connsiteY12" fmla="*/ 204079 h 5078692"/>
              <a:gd name="connsiteX13" fmla="*/ 1650156 w 2808312"/>
              <a:gd name="connsiteY13" fmla="*/ 204079 h 5078692"/>
              <a:gd name="connsiteX14" fmla="*/ 1656156 w 2808312"/>
              <a:gd name="connsiteY14" fmla="*/ 198079 h 5078692"/>
              <a:gd name="connsiteX15" fmla="*/ 1656156 w 2808312"/>
              <a:gd name="connsiteY15" fmla="*/ 174079 h 5078692"/>
              <a:gd name="connsiteX16" fmla="*/ 1650156 w 2808312"/>
              <a:gd name="connsiteY16" fmla="*/ 168079 h 5078692"/>
              <a:gd name="connsiteX17" fmla="*/ 319782 w 2808312"/>
              <a:gd name="connsiteY17" fmla="*/ 0 h 5078692"/>
              <a:gd name="connsiteX18" fmla="*/ 2488530 w 2808312"/>
              <a:gd name="connsiteY18" fmla="*/ 0 h 5078692"/>
              <a:gd name="connsiteX19" fmla="*/ 2808312 w 2808312"/>
              <a:gd name="connsiteY19" fmla="*/ 319782 h 5078692"/>
              <a:gd name="connsiteX20" fmla="*/ 2808312 w 2808312"/>
              <a:gd name="connsiteY20" fmla="*/ 4758910 h 5078692"/>
              <a:gd name="connsiteX21" fmla="*/ 2488530 w 2808312"/>
              <a:gd name="connsiteY21" fmla="*/ 5078692 h 5078692"/>
              <a:gd name="connsiteX22" fmla="*/ 319782 w 2808312"/>
              <a:gd name="connsiteY22" fmla="*/ 5078692 h 5078692"/>
              <a:gd name="connsiteX23" fmla="*/ 0 w 2808312"/>
              <a:gd name="connsiteY23" fmla="*/ 4758910 h 5078692"/>
              <a:gd name="connsiteX24" fmla="*/ 0 w 2808312"/>
              <a:gd name="connsiteY24" fmla="*/ 319782 h 5078692"/>
              <a:gd name="connsiteX25" fmla="*/ 319782 w 2808312"/>
              <a:gd name="connsiteY25" fmla="*/ 0 h 5078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2808312" h="5078692">
                <a:moveTo>
                  <a:pt x="1404156" y="4748597"/>
                </a:moveTo>
                <a:cubicBezTo>
                  <a:pt x="1324618" y="4748597"/>
                  <a:pt x="1260140" y="4813075"/>
                  <a:pt x="1260140" y="4892613"/>
                </a:cubicBezTo>
                <a:cubicBezTo>
                  <a:pt x="1260140" y="4972151"/>
                  <a:pt x="1324618" y="5036629"/>
                  <a:pt x="1404156" y="5036629"/>
                </a:cubicBezTo>
                <a:cubicBezTo>
                  <a:pt x="1483694" y="5036629"/>
                  <a:pt x="1548172" y="4972151"/>
                  <a:pt x="1548172" y="4892613"/>
                </a:cubicBezTo>
                <a:cubicBezTo>
                  <a:pt x="1548172" y="4813075"/>
                  <a:pt x="1483694" y="4748597"/>
                  <a:pt x="1404156" y="4748597"/>
                </a:cubicBezTo>
                <a:close/>
                <a:moveTo>
                  <a:pt x="54156" y="372159"/>
                </a:moveTo>
                <a:lnTo>
                  <a:pt x="54156" y="4706534"/>
                </a:lnTo>
                <a:lnTo>
                  <a:pt x="2754156" y="4706534"/>
                </a:lnTo>
                <a:lnTo>
                  <a:pt x="2754156" y="372159"/>
                </a:lnTo>
                <a:close/>
                <a:moveTo>
                  <a:pt x="1158156" y="168079"/>
                </a:moveTo>
                <a:cubicBezTo>
                  <a:pt x="1154842" y="168079"/>
                  <a:pt x="1152156" y="170765"/>
                  <a:pt x="1152156" y="174079"/>
                </a:cubicBezTo>
                <a:lnTo>
                  <a:pt x="1152156" y="198079"/>
                </a:lnTo>
                <a:cubicBezTo>
                  <a:pt x="1152156" y="201393"/>
                  <a:pt x="1154842" y="204079"/>
                  <a:pt x="1158156" y="204079"/>
                </a:cubicBezTo>
                <a:lnTo>
                  <a:pt x="1650156" y="204079"/>
                </a:lnTo>
                <a:cubicBezTo>
                  <a:pt x="1653470" y="204079"/>
                  <a:pt x="1656156" y="201393"/>
                  <a:pt x="1656156" y="198079"/>
                </a:cubicBezTo>
                <a:lnTo>
                  <a:pt x="1656156" y="174079"/>
                </a:lnTo>
                <a:cubicBezTo>
                  <a:pt x="1656156" y="170765"/>
                  <a:pt x="1653470" y="168079"/>
                  <a:pt x="1650156" y="168079"/>
                </a:cubicBezTo>
                <a:close/>
                <a:moveTo>
                  <a:pt x="319782" y="0"/>
                </a:moveTo>
                <a:lnTo>
                  <a:pt x="2488530" y="0"/>
                </a:lnTo>
                <a:cubicBezTo>
                  <a:pt x="2665141" y="0"/>
                  <a:pt x="2808312" y="143171"/>
                  <a:pt x="2808312" y="319782"/>
                </a:cubicBezTo>
                <a:lnTo>
                  <a:pt x="2808312" y="4758910"/>
                </a:lnTo>
                <a:cubicBezTo>
                  <a:pt x="2808312" y="4935521"/>
                  <a:pt x="2665141" y="5078692"/>
                  <a:pt x="2488530" y="5078692"/>
                </a:cubicBezTo>
                <a:lnTo>
                  <a:pt x="319782" y="5078692"/>
                </a:lnTo>
                <a:cubicBezTo>
                  <a:pt x="143171" y="5078692"/>
                  <a:pt x="0" y="4935521"/>
                  <a:pt x="0" y="4758910"/>
                </a:cubicBezTo>
                <a:lnTo>
                  <a:pt x="0" y="319782"/>
                </a:lnTo>
                <a:cubicBezTo>
                  <a:pt x="0" y="143171"/>
                  <a:pt x="143171" y="0"/>
                  <a:pt x="31978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6150" y="1772816"/>
            <a:ext cx="2384482" cy="4176464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1132672" y="1921976"/>
            <a:ext cx="507347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step.1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，将“持卡人”转化为高频“用户”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3" name="组合 62"/>
          <p:cNvGrpSpPr/>
          <p:nvPr/>
        </p:nvGrpSpPr>
        <p:grpSpPr>
          <a:xfrm>
            <a:off x="605041" y="1931104"/>
            <a:ext cx="303045" cy="296528"/>
            <a:chOff x="122546" y="5991325"/>
            <a:chExt cx="303045" cy="296528"/>
          </a:xfrm>
          <a:solidFill>
            <a:sysClr val="window" lastClr="FFFFFF"/>
          </a:solidFill>
        </p:grpSpPr>
        <p:sp>
          <p:nvSpPr>
            <p:cNvPr id="65" name="Freeform 63"/>
            <p:cNvSpPr>
              <a:spLocks/>
            </p:cNvSpPr>
            <p:nvPr/>
          </p:nvSpPr>
          <p:spPr bwMode="auto">
            <a:xfrm>
              <a:off x="207269" y="5991325"/>
              <a:ext cx="135230" cy="155596"/>
            </a:xfrm>
            <a:custGeom>
              <a:avLst/>
              <a:gdLst>
                <a:gd name="T0" fmla="*/ 35 w 70"/>
                <a:gd name="T1" fmla="*/ 81 h 81"/>
                <a:gd name="T2" fmla="*/ 70 w 70"/>
                <a:gd name="T3" fmla="*/ 40 h 81"/>
                <a:gd name="T4" fmla="*/ 35 w 70"/>
                <a:gd name="T5" fmla="*/ 0 h 81"/>
                <a:gd name="T6" fmla="*/ 0 w 70"/>
                <a:gd name="T7" fmla="*/ 40 h 81"/>
                <a:gd name="T8" fmla="*/ 35 w 70"/>
                <a:gd name="T9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81">
                  <a:moveTo>
                    <a:pt x="35" y="81"/>
                  </a:moveTo>
                  <a:cubicBezTo>
                    <a:pt x="54" y="81"/>
                    <a:pt x="70" y="63"/>
                    <a:pt x="70" y="40"/>
                  </a:cubicBezTo>
                  <a:cubicBezTo>
                    <a:pt x="70" y="9"/>
                    <a:pt x="54" y="0"/>
                    <a:pt x="35" y="0"/>
                  </a:cubicBezTo>
                  <a:cubicBezTo>
                    <a:pt x="15" y="0"/>
                    <a:pt x="0" y="9"/>
                    <a:pt x="0" y="40"/>
                  </a:cubicBezTo>
                  <a:cubicBezTo>
                    <a:pt x="0" y="63"/>
                    <a:pt x="15" y="81"/>
                    <a:pt x="35" y="8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7" name="Freeform 64"/>
            <p:cNvSpPr>
              <a:spLocks/>
            </p:cNvSpPr>
            <p:nvPr/>
          </p:nvSpPr>
          <p:spPr bwMode="auto">
            <a:xfrm>
              <a:off x="122546" y="6150994"/>
              <a:ext cx="303045" cy="136859"/>
            </a:xfrm>
            <a:custGeom>
              <a:avLst/>
              <a:gdLst>
                <a:gd name="T0" fmla="*/ 156 w 157"/>
                <a:gd name="T1" fmla="*/ 59 h 71"/>
                <a:gd name="T2" fmla="*/ 138 w 157"/>
                <a:gd name="T3" fmla="*/ 19 h 71"/>
                <a:gd name="T4" fmla="*/ 134 w 157"/>
                <a:gd name="T5" fmla="*/ 15 h 71"/>
                <a:gd name="T6" fmla="*/ 107 w 157"/>
                <a:gd name="T7" fmla="*/ 0 h 71"/>
                <a:gd name="T8" fmla="*/ 105 w 157"/>
                <a:gd name="T9" fmla="*/ 1 h 71"/>
                <a:gd name="T10" fmla="*/ 79 w 157"/>
                <a:gd name="T11" fmla="*/ 10 h 71"/>
                <a:gd name="T12" fmla="*/ 52 w 157"/>
                <a:gd name="T13" fmla="*/ 1 h 71"/>
                <a:gd name="T14" fmla="*/ 51 w 157"/>
                <a:gd name="T15" fmla="*/ 0 h 71"/>
                <a:gd name="T16" fmla="*/ 23 w 157"/>
                <a:gd name="T17" fmla="*/ 15 h 71"/>
                <a:gd name="T18" fmla="*/ 19 w 157"/>
                <a:gd name="T19" fmla="*/ 19 h 71"/>
                <a:gd name="T20" fmla="*/ 1 w 157"/>
                <a:gd name="T21" fmla="*/ 59 h 71"/>
                <a:gd name="T22" fmla="*/ 2 w 157"/>
                <a:gd name="T23" fmla="*/ 67 h 71"/>
                <a:gd name="T24" fmla="*/ 10 w 157"/>
                <a:gd name="T25" fmla="*/ 71 h 71"/>
                <a:gd name="T26" fmla="*/ 148 w 157"/>
                <a:gd name="T27" fmla="*/ 71 h 71"/>
                <a:gd name="T28" fmla="*/ 155 w 157"/>
                <a:gd name="T29" fmla="*/ 67 h 71"/>
                <a:gd name="T30" fmla="*/ 156 w 157"/>
                <a:gd name="T31" fmla="*/ 59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57" h="71">
                  <a:moveTo>
                    <a:pt x="156" y="59"/>
                  </a:moveTo>
                  <a:cubicBezTo>
                    <a:pt x="138" y="19"/>
                    <a:pt x="138" y="19"/>
                    <a:pt x="138" y="19"/>
                  </a:cubicBezTo>
                  <a:cubicBezTo>
                    <a:pt x="138" y="17"/>
                    <a:pt x="136" y="16"/>
                    <a:pt x="134" y="15"/>
                  </a:cubicBezTo>
                  <a:cubicBezTo>
                    <a:pt x="107" y="0"/>
                    <a:pt x="107" y="0"/>
                    <a:pt x="107" y="0"/>
                  </a:cubicBezTo>
                  <a:cubicBezTo>
                    <a:pt x="106" y="0"/>
                    <a:pt x="106" y="0"/>
                    <a:pt x="105" y="1"/>
                  </a:cubicBezTo>
                  <a:cubicBezTo>
                    <a:pt x="97" y="6"/>
                    <a:pt x="88" y="10"/>
                    <a:pt x="79" y="10"/>
                  </a:cubicBezTo>
                  <a:cubicBezTo>
                    <a:pt x="69" y="10"/>
                    <a:pt x="60" y="6"/>
                    <a:pt x="52" y="1"/>
                  </a:cubicBezTo>
                  <a:cubicBezTo>
                    <a:pt x="52" y="0"/>
                    <a:pt x="51" y="0"/>
                    <a:pt x="51" y="0"/>
                  </a:cubicBezTo>
                  <a:cubicBezTo>
                    <a:pt x="23" y="15"/>
                    <a:pt x="23" y="15"/>
                    <a:pt x="23" y="15"/>
                  </a:cubicBezTo>
                  <a:cubicBezTo>
                    <a:pt x="21" y="16"/>
                    <a:pt x="20" y="17"/>
                    <a:pt x="19" y="19"/>
                  </a:cubicBezTo>
                  <a:cubicBezTo>
                    <a:pt x="1" y="59"/>
                    <a:pt x="1" y="59"/>
                    <a:pt x="1" y="59"/>
                  </a:cubicBezTo>
                  <a:cubicBezTo>
                    <a:pt x="0" y="61"/>
                    <a:pt x="1" y="65"/>
                    <a:pt x="2" y="67"/>
                  </a:cubicBezTo>
                  <a:cubicBezTo>
                    <a:pt x="4" y="70"/>
                    <a:pt x="7" y="71"/>
                    <a:pt x="10" y="71"/>
                  </a:cubicBezTo>
                  <a:cubicBezTo>
                    <a:pt x="148" y="71"/>
                    <a:pt x="148" y="71"/>
                    <a:pt x="148" y="71"/>
                  </a:cubicBezTo>
                  <a:cubicBezTo>
                    <a:pt x="151" y="71"/>
                    <a:pt x="154" y="70"/>
                    <a:pt x="155" y="67"/>
                  </a:cubicBezTo>
                  <a:cubicBezTo>
                    <a:pt x="157" y="65"/>
                    <a:pt x="157" y="61"/>
                    <a:pt x="156" y="5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68" name="Freeform 302"/>
          <p:cNvSpPr>
            <a:spLocks noEditPoints="1"/>
          </p:cNvSpPr>
          <p:nvPr/>
        </p:nvSpPr>
        <p:spPr bwMode="auto">
          <a:xfrm>
            <a:off x="594521" y="2780928"/>
            <a:ext cx="313565" cy="313565"/>
          </a:xfrm>
          <a:custGeom>
            <a:avLst/>
            <a:gdLst>
              <a:gd name="T0" fmla="*/ 97 w 101"/>
              <a:gd name="T1" fmla="*/ 69 h 101"/>
              <a:gd name="T2" fmla="*/ 101 w 101"/>
              <a:gd name="T3" fmla="*/ 50 h 101"/>
              <a:gd name="T4" fmla="*/ 51 w 101"/>
              <a:gd name="T5" fmla="*/ 0 h 101"/>
              <a:gd name="T6" fmla="*/ 0 w 101"/>
              <a:gd name="T7" fmla="*/ 50 h 101"/>
              <a:gd name="T8" fmla="*/ 51 w 101"/>
              <a:gd name="T9" fmla="*/ 101 h 101"/>
              <a:gd name="T10" fmla="*/ 97 w 101"/>
              <a:gd name="T11" fmla="*/ 71 h 101"/>
              <a:gd name="T12" fmla="*/ 97 w 101"/>
              <a:gd name="T13" fmla="*/ 71 h 101"/>
              <a:gd name="T14" fmla="*/ 97 w 101"/>
              <a:gd name="T15" fmla="*/ 69 h 101"/>
              <a:gd name="T16" fmla="*/ 51 w 101"/>
              <a:gd name="T17" fmla="*/ 93 h 101"/>
              <a:gd name="T18" fmla="*/ 33 w 101"/>
              <a:gd name="T19" fmla="*/ 71 h 101"/>
              <a:gd name="T20" fmla="*/ 68 w 101"/>
              <a:gd name="T21" fmla="*/ 71 h 101"/>
              <a:gd name="T22" fmla="*/ 51 w 101"/>
              <a:gd name="T23" fmla="*/ 93 h 101"/>
              <a:gd name="T24" fmla="*/ 31 w 101"/>
              <a:gd name="T25" fmla="*/ 63 h 101"/>
              <a:gd name="T26" fmla="*/ 30 w 101"/>
              <a:gd name="T27" fmla="*/ 50 h 101"/>
              <a:gd name="T28" fmla="*/ 31 w 101"/>
              <a:gd name="T29" fmla="*/ 39 h 101"/>
              <a:gd name="T30" fmla="*/ 70 w 101"/>
              <a:gd name="T31" fmla="*/ 39 h 101"/>
              <a:gd name="T32" fmla="*/ 71 w 101"/>
              <a:gd name="T33" fmla="*/ 50 h 101"/>
              <a:gd name="T34" fmla="*/ 70 w 101"/>
              <a:gd name="T35" fmla="*/ 63 h 101"/>
              <a:gd name="T36" fmla="*/ 31 w 101"/>
              <a:gd name="T37" fmla="*/ 63 h 101"/>
              <a:gd name="T38" fmla="*/ 51 w 101"/>
              <a:gd name="T39" fmla="*/ 7 h 101"/>
              <a:gd name="T40" fmla="*/ 69 w 101"/>
              <a:gd name="T41" fmla="*/ 31 h 101"/>
              <a:gd name="T42" fmla="*/ 32 w 101"/>
              <a:gd name="T43" fmla="*/ 31 h 101"/>
              <a:gd name="T44" fmla="*/ 51 w 101"/>
              <a:gd name="T45" fmla="*/ 7 h 101"/>
              <a:gd name="T46" fmla="*/ 78 w 101"/>
              <a:gd name="T47" fmla="*/ 39 h 101"/>
              <a:gd name="T48" fmla="*/ 92 w 101"/>
              <a:gd name="T49" fmla="*/ 39 h 101"/>
              <a:gd name="T50" fmla="*/ 94 w 101"/>
              <a:gd name="T51" fmla="*/ 50 h 101"/>
              <a:gd name="T52" fmla="*/ 92 w 101"/>
              <a:gd name="T53" fmla="*/ 63 h 101"/>
              <a:gd name="T54" fmla="*/ 78 w 101"/>
              <a:gd name="T55" fmla="*/ 63 h 101"/>
              <a:gd name="T56" fmla="*/ 78 w 101"/>
              <a:gd name="T57" fmla="*/ 50 h 101"/>
              <a:gd name="T58" fmla="*/ 78 w 101"/>
              <a:gd name="T59" fmla="*/ 39 h 101"/>
              <a:gd name="T60" fmla="*/ 89 w 101"/>
              <a:gd name="T61" fmla="*/ 31 h 101"/>
              <a:gd name="T62" fmla="*/ 76 w 101"/>
              <a:gd name="T63" fmla="*/ 31 h 101"/>
              <a:gd name="T64" fmla="*/ 68 w 101"/>
              <a:gd name="T65" fmla="*/ 11 h 101"/>
              <a:gd name="T66" fmla="*/ 89 w 101"/>
              <a:gd name="T67" fmla="*/ 31 h 101"/>
              <a:gd name="T68" fmla="*/ 33 w 101"/>
              <a:gd name="T69" fmla="*/ 11 h 101"/>
              <a:gd name="T70" fmla="*/ 25 w 101"/>
              <a:gd name="T71" fmla="*/ 31 h 101"/>
              <a:gd name="T72" fmla="*/ 12 w 101"/>
              <a:gd name="T73" fmla="*/ 31 h 101"/>
              <a:gd name="T74" fmla="*/ 33 w 101"/>
              <a:gd name="T75" fmla="*/ 11 h 101"/>
              <a:gd name="T76" fmla="*/ 9 w 101"/>
              <a:gd name="T77" fmla="*/ 39 h 101"/>
              <a:gd name="T78" fmla="*/ 23 w 101"/>
              <a:gd name="T79" fmla="*/ 39 h 101"/>
              <a:gd name="T80" fmla="*/ 23 w 101"/>
              <a:gd name="T81" fmla="*/ 50 h 101"/>
              <a:gd name="T82" fmla="*/ 23 w 101"/>
              <a:gd name="T83" fmla="*/ 63 h 101"/>
              <a:gd name="T84" fmla="*/ 9 w 101"/>
              <a:gd name="T85" fmla="*/ 63 h 101"/>
              <a:gd name="T86" fmla="*/ 7 w 101"/>
              <a:gd name="T87" fmla="*/ 50 h 101"/>
              <a:gd name="T88" fmla="*/ 9 w 101"/>
              <a:gd name="T89" fmla="*/ 39 h 101"/>
              <a:gd name="T90" fmla="*/ 13 w 101"/>
              <a:gd name="T91" fmla="*/ 71 h 101"/>
              <a:gd name="T92" fmla="*/ 25 w 101"/>
              <a:gd name="T93" fmla="*/ 71 h 101"/>
              <a:gd name="T94" fmla="*/ 33 w 101"/>
              <a:gd name="T95" fmla="*/ 89 h 101"/>
              <a:gd name="T96" fmla="*/ 13 w 101"/>
              <a:gd name="T97" fmla="*/ 71 h 101"/>
              <a:gd name="T98" fmla="*/ 68 w 101"/>
              <a:gd name="T99" fmla="*/ 89 h 101"/>
              <a:gd name="T100" fmla="*/ 76 w 101"/>
              <a:gd name="T101" fmla="*/ 71 h 101"/>
              <a:gd name="T102" fmla="*/ 88 w 101"/>
              <a:gd name="T103" fmla="*/ 71 h 101"/>
              <a:gd name="T104" fmla="*/ 68 w 101"/>
              <a:gd name="T105" fmla="*/ 89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01" h="101">
                <a:moveTo>
                  <a:pt x="97" y="69"/>
                </a:moveTo>
                <a:cubicBezTo>
                  <a:pt x="100" y="63"/>
                  <a:pt x="101" y="57"/>
                  <a:pt x="101" y="50"/>
                </a:cubicBezTo>
                <a:cubicBezTo>
                  <a:pt x="101" y="22"/>
                  <a:pt x="78" y="0"/>
                  <a:pt x="51" y="0"/>
                </a:cubicBezTo>
                <a:cubicBezTo>
                  <a:pt x="23" y="0"/>
                  <a:pt x="0" y="22"/>
                  <a:pt x="0" y="50"/>
                </a:cubicBezTo>
                <a:cubicBezTo>
                  <a:pt x="0" y="78"/>
                  <a:pt x="23" y="101"/>
                  <a:pt x="51" y="101"/>
                </a:cubicBezTo>
                <a:cubicBezTo>
                  <a:pt x="71" y="101"/>
                  <a:pt x="89" y="88"/>
                  <a:pt x="97" y="71"/>
                </a:cubicBezTo>
                <a:cubicBezTo>
                  <a:pt x="97" y="71"/>
                  <a:pt x="97" y="71"/>
                  <a:pt x="97" y="71"/>
                </a:cubicBezTo>
                <a:lnTo>
                  <a:pt x="97" y="69"/>
                </a:lnTo>
                <a:close/>
                <a:moveTo>
                  <a:pt x="51" y="93"/>
                </a:moveTo>
                <a:cubicBezTo>
                  <a:pt x="44" y="93"/>
                  <a:pt x="37" y="84"/>
                  <a:pt x="33" y="71"/>
                </a:cubicBezTo>
                <a:cubicBezTo>
                  <a:pt x="68" y="71"/>
                  <a:pt x="68" y="71"/>
                  <a:pt x="68" y="71"/>
                </a:cubicBezTo>
                <a:cubicBezTo>
                  <a:pt x="64" y="84"/>
                  <a:pt x="57" y="93"/>
                  <a:pt x="51" y="93"/>
                </a:cubicBezTo>
                <a:close/>
                <a:moveTo>
                  <a:pt x="31" y="63"/>
                </a:moveTo>
                <a:cubicBezTo>
                  <a:pt x="30" y="59"/>
                  <a:pt x="30" y="55"/>
                  <a:pt x="30" y="50"/>
                </a:cubicBezTo>
                <a:cubicBezTo>
                  <a:pt x="30" y="46"/>
                  <a:pt x="30" y="42"/>
                  <a:pt x="31" y="39"/>
                </a:cubicBezTo>
                <a:cubicBezTo>
                  <a:pt x="70" y="39"/>
                  <a:pt x="70" y="39"/>
                  <a:pt x="70" y="39"/>
                </a:cubicBezTo>
                <a:cubicBezTo>
                  <a:pt x="71" y="42"/>
                  <a:pt x="71" y="46"/>
                  <a:pt x="71" y="50"/>
                </a:cubicBezTo>
                <a:cubicBezTo>
                  <a:pt x="71" y="55"/>
                  <a:pt x="71" y="59"/>
                  <a:pt x="70" y="63"/>
                </a:cubicBezTo>
                <a:lnTo>
                  <a:pt x="31" y="63"/>
                </a:lnTo>
                <a:close/>
                <a:moveTo>
                  <a:pt x="51" y="7"/>
                </a:moveTo>
                <a:cubicBezTo>
                  <a:pt x="57" y="7"/>
                  <a:pt x="65" y="17"/>
                  <a:pt x="69" y="31"/>
                </a:cubicBezTo>
                <a:cubicBezTo>
                  <a:pt x="32" y="31"/>
                  <a:pt x="32" y="31"/>
                  <a:pt x="32" y="31"/>
                </a:cubicBezTo>
                <a:cubicBezTo>
                  <a:pt x="36" y="17"/>
                  <a:pt x="44" y="7"/>
                  <a:pt x="51" y="7"/>
                </a:cubicBezTo>
                <a:close/>
                <a:moveTo>
                  <a:pt x="78" y="39"/>
                </a:moveTo>
                <a:cubicBezTo>
                  <a:pt x="92" y="39"/>
                  <a:pt x="92" y="39"/>
                  <a:pt x="92" y="39"/>
                </a:cubicBezTo>
                <a:cubicBezTo>
                  <a:pt x="93" y="42"/>
                  <a:pt x="94" y="46"/>
                  <a:pt x="94" y="50"/>
                </a:cubicBezTo>
                <a:cubicBezTo>
                  <a:pt x="94" y="55"/>
                  <a:pt x="93" y="59"/>
                  <a:pt x="92" y="63"/>
                </a:cubicBezTo>
                <a:cubicBezTo>
                  <a:pt x="78" y="63"/>
                  <a:pt x="78" y="63"/>
                  <a:pt x="78" y="63"/>
                </a:cubicBezTo>
                <a:cubicBezTo>
                  <a:pt x="78" y="59"/>
                  <a:pt x="78" y="55"/>
                  <a:pt x="78" y="50"/>
                </a:cubicBezTo>
                <a:cubicBezTo>
                  <a:pt x="78" y="46"/>
                  <a:pt x="78" y="42"/>
                  <a:pt x="78" y="39"/>
                </a:cubicBezTo>
                <a:close/>
                <a:moveTo>
                  <a:pt x="89" y="31"/>
                </a:moveTo>
                <a:cubicBezTo>
                  <a:pt x="76" y="31"/>
                  <a:pt x="76" y="31"/>
                  <a:pt x="76" y="31"/>
                </a:cubicBezTo>
                <a:cubicBezTo>
                  <a:pt x="75" y="23"/>
                  <a:pt x="72" y="16"/>
                  <a:pt x="68" y="11"/>
                </a:cubicBezTo>
                <a:cubicBezTo>
                  <a:pt x="77" y="15"/>
                  <a:pt x="85" y="22"/>
                  <a:pt x="89" y="31"/>
                </a:cubicBezTo>
                <a:close/>
                <a:moveTo>
                  <a:pt x="33" y="11"/>
                </a:moveTo>
                <a:cubicBezTo>
                  <a:pt x="29" y="16"/>
                  <a:pt x="26" y="23"/>
                  <a:pt x="25" y="31"/>
                </a:cubicBezTo>
                <a:cubicBezTo>
                  <a:pt x="12" y="31"/>
                  <a:pt x="12" y="31"/>
                  <a:pt x="12" y="31"/>
                </a:cubicBezTo>
                <a:cubicBezTo>
                  <a:pt x="16" y="22"/>
                  <a:pt x="24" y="15"/>
                  <a:pt x="33" y="11"/>
                </a:cubicBezTo>
                <a:close/>
                <a:moveTo>
                  <a:pt x="9" y="39"/>
                </a:moveTo>
                <a:cubicBezTo>
                  <a:pt x="23" y="39"/>
                  <a:pt x="23" y="39"/>
                  <a:pt x="23" y="39"/>
                </a:cubicBezTo>
                <a:cubicBezTo>
                  <a:pt x="23" y="42"/>
                  <a:pt x="23" y="46"/>
                  <a:pt x="23" y="50"/>
                </a:cubicBezTo>
                <a:cubicBezTo>
                  <a:pt x="23" y="55"/>
                  <a:pt x="23" y="59"/>
                  <a:pt x="23" y="63"/>
                </a:cubicBezTo>
                <a:cubicBezTo>
                  <a:pt x="9" y="63"/>
                  <a:pt x="9" y="63"/>
                  <a:pt x="9" y="63"/>
                </a:cubicBezTo>
                <a:cubicBezTo>
                  <a:pt x="8" y="59"/>
                  <a:pt x="7" y="55"/>
                  <a:pt x="7" y="50"/>
                </a:cubicBezTo>
                <a:cubicBezTo>
                  <a:pt x="7" y="46"/>
                  <a:pt x="8" y="42"/>
                  <a:pt x="9" y="39"/>
                </a:cubicBezTo>
                <a:close/>
                <a:moveTo>
                  <a:pt x="13" y="71"/>
                </a:moveTo>
                <a:cubicBezTo>
                  <a:pt x="25" y="71"/>
                  <a:pt x="25" y="71"/>
                  <a:pt x="25" y="71"/>
                </a:cubicBezTo>
                <a:cubicBezTo>
                  <a:pt x="27" y="78"/>
                  <a:pt x="29" y="84"/>
                  <a:pt x="33" y="89"/>
                </a:cubicBezTo>
                <a:cubicBezTo>
                  <a:pt x="24" y="86"/>
                  <a:pt x="17" y="79"/>
                  <a:pt x="13" y="71"/>
                </a:cubicBezTo>
                <a:close/>
                <a:moveTo>
                  <a:pt x="68" y="89"/>
                </a:moveTo>
                <a:cubicBezTo>
                  <a:pt x="72" y="84"/>
                  <a:pt x="74" y="78"/>
                  <a:pt x="76" y="71"/>
                </a:cubicBezTo>
                <a:cubicBezTo>
                  <a:pt x="88" y="71"/>
                  <a:pt x="88" y="71"/>
                  <a:pt x="88" y="71"/>
                </a:cubicBezTo>
                <a:cubicBezTo>
                  <a:pt x="84" y="79"/>
                  <a:pt x="77" y="86"/>
                  <a:pt x="68" y="8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9" name="矩形 68"/>
          <p:cNvSpPr/>
          <p:nvPr/>
        </p:nvSpPr>
        <p:spPr>
          <a:xfrm>
            <a:off x="1132672" y="2756643"/>
            <a:ext cx="492788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持续接入更多增值服务，增加用户数、打开频次和粘性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606672" y="4041534"/>
            <a:ext cx="301414" cy="489425"/>
            <a:chOff x="3448349" y="3852576"/>
            <a:chExt cx="361392" cy="586815"/>
          </a:xfrm>
        </p:grpSpPr>
        <p:sp>
          <p:nvSpPr>
            <p:cNvPr id="71" name="Freeform 63"/>
            <p:cNvSpPr>
              <a:spLocks/>
            </p:cNvSpPr>
            <p:nvPr/>
          </p:nvSpPr>
          <p:spPr bwMode="auto">
            <a:xfrm>
              <a:off x="3583125" y="4416729"/>
              <a:ext cx="93032" cy="22662"/>
            </a:xfrm>
            <a:custGeom>
              <a:avLst/>
              <a:gdLst>
                <a:gd name="T0" fmla="*/ 33 w 33"/>
                <a:gd name="T1" fmla="*/ 4 h 8"/>
                <a:gd name="T2" fmla="*/ 29 w 33"/>
                <a:gd name="T3" fmla="*/ 8 h 8"/>
                <a:gd name="T4" fmla="*/ 4 w 33"/>
                <a:gd name="T5" fmla="*/ 8 h 8"/>
                <a:gd name="T6" fmla="*/ 0 w 33"/>
                <a:gd name="T7" fmla="*/ 4 h 8"/>
                <a:gd name="T8" fmla="*/ 0 w 33"/>
                <a:gd name="T9" fmla="*/ 4 h 8"/>
                <a:gd name="T10" fmla="*/ 4 w 33"/>
                <a:gd name="T11" fmla="*/ 0 h 8"/>
                <a:gd name="T12" fmla="*/ 29 w 33"/>
                <a:gd name="T13" fmla="*/ 0 h 8"/>
                <a:gd name="T14" fmla="*/ 33 w 33"/>
                <a:gd name="T15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3" h="8">
                  <a:moveTo>
                    <a:pt x="33" y="4"/>
                  </a:moveTo>
                  <a:cubicBezTo>
                    <a:pt x="33" y="6"/>
                    <a:pt x="31" y="8"/>
                    <a:pt x="29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31" y="0"/>
                    <a:pt x="33" y="2"/>
                    <a:pt x="33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6" name="Freeform 64"/>
            <p:cNvSpPr>
              <a:spLocks/>
            </p:cNvSpPr>
            <p:nvPr/>
          </p:nvSpPr>
          <p:spPr bwMode="auto">
            <a:xfrm>
              <a:off x="3561656" y="4404802"/>
              <a:ext cx="137162" cy="22662"/>
            </a:xfrm>
            <a:custGeom>
              <a:avLst/>
              <a:gdLst>
                <a:gd name="T0" fmla="*/ 6 w 49"/>
                <a:gd name="T1" fmla="*/ 8 h 8"/>
                <a:gd name="T2" fmla="*/ 43 w 49"/>
                <a:gd name="T3" fmla="*/ 8 h 8"/>
                <a:gd name="T4" fmla="*/ 46 w 49"/>
                <a:gd name="T5" fmla="*/ 5 h 8"/>
                <a:gd name="T6" fmla="*/ 49 w 49"/>
                <a:gd name="T7" fmla="*/ 0 h 8"/>
                <a:gd name="T8" fmla="*/ 0 w 49"/>
                <a:gd name="T9" fmla="*/ 0 h 8"/>
                <a:gd name="T10" fmla="*/ 0 w 49"/>
                <a:gd name="T11" fmla="*/ 1 h 8"/>
                <a:gd name="T12" fmla="*/ 6 w 49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" h="8">
                  <a:moveTo>
                    <a:pt x="6" y="8"/>
                  </a:moveTo>
                  <a:cubicBezTo>
                    <a:pt x="43" y="8"/>
                    <a:pt x="43" y="8"/>
                    <a:pt x="43" y="8"/>
                  </a:cubicBezTo>
                  <a:cubicBezTo>
                    <a:pt x="43" y="7"/>
                    <a:pt x="44" y="6"/>
                    <a:pt x="46" y="5"/>
                  </a:cubicBezTo>
                  <a:cubicBezTo>
                    <a:pt x="48" y="3"/>
                    <a:pt x="49" y="1"/>
                    <a:pt x="4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2"/>
                    <a:pt x="5" y="6"/>
                    <a:pt x="6" y="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7" name="Freeform 65"/>
            <p:cNvSpPr>
              <a:spLocks/>
            </p:cNvSpPr>
            <p:nvPr/>
          </p:nvSpPr>
          <p:spPr bwMode="auto">
            <a:xfrm>
              <a:off x="3555693" y="4338010"/>
              <a:ext cx="149089" cy="14313"/>
            </a:xfrm>
            <a:custGeom>
              <a:avLst/>
              <a:gdLst>
                <a:gd name="T0" fmla="*/ 53 w 53"/>
                <a:gd name="T1" fmla="*/ 2 h 5"/>
                <a:gd name="T2" fmla="*/ 51 w 53"/>
                <a:gd name="T3" fmla="*/ 5 h 5"/>
                <a:gd name="T4" fmla="*/ 2 w 53"/>
                <a:gd name="T5" fmla="*/ 5 h 5"/>
                <a:gd name="T6" fmla="*/ 0 w 53"/>
                <a:gd name="T7" fmla="*/ 2 h 5"/>
                <a:gd name="T8" fmla="*/ 0 w 53"/>
                <a:gd name="T9" fmla="*/ 2 h 5"/>
                <a:gd name="T10" fmla="*/ 2 w 53"/>
                <a:gd name="T11" fmla="*/ 0 h 5"/>
                <a:gd name="T12" fmla="*/ 51 w 53"/>
                <a:gd name="T13" fmla="*/ 0 h 5"/>
                <a:gd name="T14" fmla="*/ 53 w 53"/>
                <a:gd name="T15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3" h="5">
                  <a:moveTo>
                    <a:pt x="53" y="2"/>
                  </a:moveTo>
                  <a:cubicBezTo>
                    <a:pt x="53" y="4"/>
                    <a:pt x="52" y="5"/>
                    <a:pt x="51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5"/>
                    <a:pt x="0" y="4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2" y="0"/>
                    <a:pt x="53" y="1"/>
                    <a:pt x="53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8" name="Freeform 66"/>
            <p:cNvSpPr>
              <a:spLocks/>
            </p:cNvSpPr>
            <p:nvPr/>
          </p:nvSpPr>
          <p:spPr bwMode="auto">
            <a:xfrm>
              <a:off x="3555693" y="4357093"/>
              <a:ext cx="149089" cy="14313"/>
            </a:xfrm>
            <a:custGeom>
              <a:avLst/>
              <a:gdLst>
                <a:gd name="T0" fmla="*/ 53 w 53"/>
                <a:gd name="T1" fmla="*/ 3 h 5"/>
                <a:gd name="T2" fmla="*/ 51 w 53"/>
                <a:gd name="T3" fmla="*/ 5 h 5"/>
                <a:gd name="T4" fmla="*/ 2 w 53"/>
                <a:gd name="T5" fmla="*/ 5 h 5"/>
                <a:gd name="T6" fmla="*/ 0 w 53"/>
                <a:gd name="T7" fmla="*/ 3 h 5"/>
                <a:gd name="T8" fmla="*/ 0 w 53"/>
                <a:gd name="T9" fmla="*/ 3 h 5"/>
                <a:gd name="T10" fmla="*/ 2 w 53"/>
                <a:gd name="T11" fmla="*/ 0 h 5"/>
                <a:gd name="T12" fmla="*/ 51 w 53"/>
                <a:gd name="T13" fmla="*/ 0 h 5"/>
                <a:gd name="T14" fmla="*/ 53 w 53"/>
                <a:gd name="T15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3" h="5">
                  <a:moveTo>
                    <a:pt x="53" y="3"/>
                  </a:moveTo>
                  <a:cubicBezTo>
                    <a:pt x="53" y="4"/>
                    <a:pt x="52" y="5"/>
                    <a:pt x="51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5"/>
                    <a:pt x="0" y="4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2" y="0"/>
                    <a:pt x="53" y="1"/>
                    <a:pt x="53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0" name="Freeform 67"/>
            <p:cNvSpPr>
              <a:spLocks/>
            </p:cNvSpPr>
            <p:nvPr/>
          </p:nvSpPr>
          <p:spPr bwMode="auto">
            <a:xfrm>
              <a:off x="3555693" y="4379755"/>
              <a:ext cx="149089" cy="14313"/>
            </a:xfrm>
            <a:custGeom>
              <a:avLst/>
              <a:gdLst>
                <a:gd name="T0" fmla="*/ 53 w 53"/>
                <a:gd name="T1" fmla="*/ 2 h 5"/>
                <a:gd name="T2" fmla="*/ 51 w 53"/>
                <a:gd name="T3" fmla="*/ 5 h 5"/>
                <a:gd name="T4" fmla="*/ 2 w 53"/>
                <a:gd name="T5" fmla="*/ 5 h 5"/>
                <a:gd name="T6" fmla="*/ 0 w 53"/>
                <a:gd name="T7" fmla="*/ 2 h 5"/>
                <a:gd name="T8" fmla="*/ 0 w 53"/>
                <a:gd name="T9" fmla="*/ 2 h 5"/>
                <a:gd name="T10" fmla="*/ 2 w 53"/>
                <a:gd name="T11" fmla="*/ 0 h 5"/>
                <a:gd name="T12" fmla="*/ 51 w 53"/>
                <a:gd name="T13" fmla="*/ 0 h 5"/>
                <a:gd name="T14" fmla="*/ 53 w 53"/>
                <a:gd name="T15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3" h="5">
                  <a:moveTo>
                    <a:pt x="53" y="2"/>
                  </a:moveTo>
                  <a:cubicBezTo>
                    <a:pt x="53" y="4"/>
                    <a:pt x="52" y="5"/>
                    <a:pt x="51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5"/>
                    <a:pt x="0" y="4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2" y="0"/>
                    <a:pt x="53" y="1"/>
                    <a:pt x="53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1" name="Freeform 68"/>
            <p:cNvSpPr>
              <a:spLocks/>
            </p:cNvSpPr>
            <p:nvPr/>
          </p:nvSpPr>
          <p:spPr bwMode="auto">
            <a:xfrm>
              <a:off x="3555693" y="4396453"/>
              <a:ext cx="149089" cy="11927"/>
            </a:xfrm>
            <a:custGeom>
              <a:avLst/>
              <a:gdLst>
                <a:gd name="T0" fmla="*/ 53 w 53"/>
                <a:gd name="T1" fmla="*/ 2 h 4"/>
                <a:gd name="T2" fmla="*/ 51 w 53"/>
                <a:gd name="T3" fmla="*/ 4 h 4"/>
                <a:gd name="T4" fmla="*/ 2 w 53"/>
                <a:gd name="T5" fmla="*/ 4 h 4"/>
                <a:gd name="T6" fmla="*/ 0 w 53"/>
                <a:gd name="T7" fmla="*/ 2 h 4"/>
                <a:gd name="T8" fmla="*/ 0 w 53"/>
                <a:gd name="T9" fmla="*/ 2 h 4"/>
                <a:gd name="T10" fmla="*/ 2 w 53"/>
                <a:gd name="T11" fmla="*/ 0 h 4"/>
                <a:gd name="T12" fmla="*/ 51 w 53"/>
                <a:gd name="T13" fmla="*/ 0 h 4"/>
                <a:gd name="T14" fmla="*/ 53 w 53"/>
                <a:gd name="T1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3" h="4">
                  <a:moveTo>
                    <a:pt x="53" y="2"/>
                  </a:moveTo>
                  <a:cubicBezTo>
                    <a:pt x="53" y="3"/>
                    <a:pt x="52" y="4"/>
                    <a:pt x="51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2" y="0"/>
                    <a:pt x="53" y="1"/>
                    <a:pt x="53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3" name="Freeform 69"/>
            <p:cNvSpPr>
              <a:spLocks/>
            </p:cNvSpPr>
            <p:nvPr/>
          </p:nvSpPr>
          <p:spPr bwMode="auto">
            <a:xfrm>
              <a:off x="3552115" y="4315348"/>
              <a:ext cx="156245" cy="14313"/>
            </a:xfrm>
            <a:custGeom>
              <a:avLst/>
              <a:gdLst>
                <a:gd name="T0" fmla="*/ 55 w 55"/>
                <a:gd name="T1" fmla="*/ 3 h 5"/>
                <a:gd name="T2" fmla="*/ 52 w 55"/>
                <a:gd name="T3" fmla="*/ 5 h 5"/>
                <a:gd name="T4" fmla="*/ 3 w 55"/>
                <a:gd name="T5" fmla="*/ 5 h 5"/>
                <a:gd name="T6" fmla="*/ 0 w 55"/>
                <a:gd name="T7" fmla="*/ 3 h 5"/>
                <a:gd name="T8" fmla="*/ 0 w 55"/>
                <a:gd name="T9" fmla="*/ 3 h 5"/>
                <a:gd name="T10" fmla="*/ 3 w 55"/>
                <a:gd name="T11" fmla="*/ 0 h 5"/>
                <a:gd name="T12" fmla="*/ 52 w 55"/>
                <a:gd name="T13" fmla="*/ 0 h 5"/>
                <a:gd name="T14" fmla="*/ 55 w 55"/>
                <a:gd name="T15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5" h="5">
                  <a:moveTo>
                    <a:pt x="55" y="3"/>
                  </a:moveTo>
                  <a:cubicBezTo>
                    <a:pt x="55" y="4"/>
                    <a:pt x="54" y="5"/>
                    <a:pt x="52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1" y="5"/>
                    <a:pt x="0" y="4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4" y="0"/>
                    <a:pt x="55" y="1"/>
                    <a:pt x="55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4" name="Freeform 70"/>
            <p:cNvSpPr>
              <a:spLocks noEditPoints="1"/>
            </p:cNvSpPr>
            <p:nvPr/>
          </p:nvSpPr>
          <p:spPr bwMode="auto">
            <a:xfrm>
              <a:off x="3448349" y="3852576"/>
              <a:ext cx="361392" cy="448460"/>
            </a:xfrm>
            <a:custGeom>
              <a:avLst/>
              <a:gdLst>
                <a:gd name="T0" fmla="*/ 41 w 128"/>
                <a:gd name="T1" fmla="*/ 159 h 159"/>
                <a:gd name="T2" fmla="*/ 39 w 128"/>
                <a:gd name="T3" fmla="*/ 159 h 159"/>
                <a:gd name="T4" fmla="*/ 37 w 128"/>
                <a:gd name="T5" fmla="*/ 158 h 159"/>
                <a:gd name="T6" fmla="*/ 29 w 128"/>
                <a:gd name="T7" fmla="*/ 145 h 159"/>
                <a:gd name="T8" fmla="*/ 28 w 128"/>
                <a:gd name="T9" fmla="*/ 139 h 159"/>
                <a:gd name="T10" fmla="*/ 27 w 128"/>
                <a:gd name="T11" fmla="*/ 132 h 159"/>
                <a:gd name="T12" fmla="*/ 19 w 128"/>
                <a:gd name="T13" fmla="*/ 116 h 159"/>
                <a:gd name="T14" fmla="*/ 17 w 128"/>
                <a:gd name="T15" fmla="*/ 112 h 159"/>
                <a:gd name="T16" fmla="*/ 16 w 128"/>
                <a:gd name="T17" fmla="*/ 110 h 159"/>
                <a:gd name="T18" fmla="*/ 6 w 128"/>
                <a:gd name="T19" fmla="*/ 92 h 159"/>
                <a:gd name="T20" fmla="*/ 0 w 128"/>
                <a:gd name="T21" fmla="*/ 64 h 159"/>
                <a:gd name="T22" fmla="*/ 0 w 128"/>
                <a:gd name="T23" fmla="*/ 60 h 159"/>
                <a:gd name="T24" fmla="*/ 6 w 128"/>
                <a:gd name="T25" fmla="*/ 35 h 159"/>
                <a:gd name="T26" fmla="*/ 19 w 128"/>
                <a:gd name="T27" fmla="*/ 18 h 159"/>
                <a:gd name="T28" fmla="*/ 60 w 128"/>
                <a:gd name="T29" fmla="*/ 0 h 159"/>
                <a:gd name="T30" fmla="*/ 65 w 128"/>
                <a:gd name="T31" fmla="*/ 0 h 159"/>
                <a:gd name="T32" fmla="*/ 109 w 128"/>
                <a:gd name="T33" fmla="*/ 18 h 159"/>
                <a:gd name="T34" fmla="*/ 128 w 128"/>
                <a:gd name="T35" fmla="*/ 62 h 159"/>
                <a:gd name="T36" fmla="*/ 128 w 128"/>
                <a:gd name="T37" fmla="*/ 64 h 159"/>
                <a:gd name="T38" fmla="*/ 114 w 128"/>
                <a:gd name="T39" fmla="*/ 107 h 159"/>
                <a:gd name="T40" fmla="*/ 111 w 128"/>
                <a:gd name="T41" fmla="*/ 112 h 159"/>
                <a:gd name="T42" fmla="*/ 109 w 128"/>
                <a:gd name="T43" fmla="*/ 116 h 159"/>
                <a:gd name="T44" fmla="*/ 101 w 128"/>
                <a:gd name="T45" fmla="*/ 132 h 159"/>
                <a:gd name="T46" fmla="*/ 100 w 128"/>
                <a:gd name="T47" fmla="*/ 139 h 159"/>
                <a:gd name="T48" fmla="*/ 92 w 128"/>
                <a:gd name="T49" fmla="*/ 158 h 159"/>
                <a:gd name="T50" fmla="*/ 90 w 128"/>
                <a:gd name="T51" fmla="*/ 159 h 159"/>
                <a:gd name="T52" fmla="*/ 86 w 128"/>
                <a:gd name="T53" fmla="*/ 159 h 159"/>
                <a:gd name="T54" fmla="*/ 73 w 128"/>
                <a:gd name="T55" fmla="*/ 159 h 159"/>
                <a:gd name="T56" fmla="*/ 60 w 128"/>
                <a:gd name="T57" fmla="*/ 159 h 159"/>
                <a:gd name="T58" fmla="*/ 41 w 128"/>
                <a:gd name="T59" fmla="*/ 159 h 159"/>
                <a:gd name="T60" fmla="*/ 65 w 128"/>
                <a:gd name="T61" fmla="*/ 11 h 159"/>
                <a:gd name="T62" fmla="*/ 61 w 128"/>
                <a:gd name="T63" fmla="*/ 11 h 159"/>
                <a:gd name="T64" fmla="*/ 27 w 128"/>
                <a:gd name="T65" fmla="*/ 26 h 159"/>
                <a:gd name="T66" fmla="*/ 16 w 128"/>
                <a:gd name="T67" fmla="*/ 40 h 159"/>
                <a:gd name="T68" fmla="*/ 11 w 128"/>
                <a:gd name="T69" fmla="*/ 60 h 159"/>
                <a:gd name="T70" fmla="*/ 11 w 128"/>
                <a:gd name="T71" fmla="*/ 64 h 159"/>
                <a:gd name="T72" fmla="*/ 16 w 128"/>
                <a:gd name="T73" fmla="*/ 87 h 159"/>
                <a:gd name="T74" fmla="*/ 25 w 128"/>
                <a:gd name="T75" fmla="*/ 105 h 159"/>
                <a:gd name="T76" fmla="*/ 27 w 128"/>
                <a:gd name="T77" fmla="*/ 107 h 159"/>
                <a:gd name="T78" fmla="*/ 29 w 128"/>
                <a:gd name="T79" fmla="*/ 111 h 159"/>
                <a:gd name="T80" fmla="*/ 37 w 128"/>
                <a:gd name="T81" fmla="*/ 129 h 159"/>
                <a:gd name="T82" fmla="*/ 39 w 128"/>
                <a:gd name="T83" fmla="*/ 138 h 159"/>
                <a:gd name="T84" fmla="*/ 40 w 128"/>
                <a:gd name="T85" fmla="*/ 143 h 159"/>
                <a:gd name="T86" fmla="*/ 43 w 128"/>
                <a:gd name="T87" fmla="*/ 148 h 159"/>
                <a:gd name="T88" fmla="*/ 60 w 128"/>
                <a:gd name="T89" fmla="*/ 148 h 159"/>
                <a:gd name="T90" fmla="*/ 73 w 128"/>
                <a:gd name="T91" fmla="*/ 148 h 159"/>
                <a:gd name="T92" fmla="*/ 86 w 128"/>
                <a:gd name="T93" fmla="*/ 148 h 159"/>
                <a:gd name="T94" fmla="*/ 89 w 128"/>
                <a:gd name="T95" fmla="*/ 138 h 159"/>
                <a:gd name="T96" fmla="*/ 91 w 128"/>
                <a:gd name="T97" fmla="*/ 128 h 159"/>
                <a:gd name="T98" fmla="*/ 99 w 128"/>
                <a:gd name="T99" fmla="*/ 111 h 159"/>
                <a:gd name="T100" fmla="*/ 101 w 128"/>
                <a:gd name="T101" fmla="*/ 107 h 159"/>
                <a:gd name="T102" fmla="*/ 104 w 128"/>
                <a:gd name="T103" fmla="*/ 101 h 159"/>
                <a:gd name="T104" fmla="*/ 117 w 128"/>
                <a:gd name="T105" fmla="*/ 63 h 159"/>
                <a:gd name="T106" fmla="*/ 117 w 128"/>
                <a:gd name="T107" fmla="*/ 62 h 159"/>
                <a:gd name="T108" fmla="*/ 102 w 128"/>
                <a:gd name="T109" fmla="*/ 26 h 159"/>
                <a:gd name="T110" fmla="*/ 65 w 128"/>
                <a:gd name="T111" fmla="*/ 1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28" h="159">
                  <a:moveTo>
                    <a:pt x="41" y="159"/>
                  </a:moveTo>
                  <a:cubicBezTo>
                    <a:pt x="39" y="159"/>
                    <a:pt x="39" y="159"/>
                    <a:pt x="39" y="159"/>
                  </a:cubicBezTo>
                  <a:cubicBezTo>
                    <a:pt x="37" y="158"/>
                    <a:pt x="37" y="158"/>
                    <a:pt x="37" y="158"/>
                  </a:cubicBezTo>
                  <a:cubicBezTo>
                    <a:pt x="33" y="155"/>
                    <a:pt x="29" y="151"/>
                    <a:pt x="29" y="145"/>
                  </a:cubicBezTo>
                  <a:cubicBezTo>
                    <a:pt x="28" y="143"/>
                    <a:pt x="28" y="141"/>
                    <a:pt x="28" y="139"/>
                  </a:cubicBezTo>
                  <a:cubicBezTo>
                    <a:pt x="28" y="137"/>
                    <a:pt x="27" y="134"/>
                    <a:pt x="27" y="132"/>
                  </a:cubicBezTo>
                  <a:cubicBezTo>
                    <a:pt x="25" y="126"/>
                    <a:pt x="22" y="121"/>
                    <a:pt x="19" y="116"/>
                  </a:cubicBezTo>
                  <a:cubicBezTo>
                    <a:pt x="19" y="115"/>
                    <a:pt x="18" y="114"/>
                    <a:pt x="17" y="112"/>
                  </a:cubicBezTo>
                  <a:cubicBezTo>
                    <a:pt x="16" y="110"/>
                    <a:pt x="16" y="110"/>
                    <a:pt x="16" y="110"/>
                  </a:cubicBezTo>
                  <a:cubicBezTo>
                    <a:pt x="12" y="104"/>
                    <a:pt x="9" y="98"/>
                    <a:pt x="6" y="92"/>
                  </a:cubicBezTo>
                  <a:cubicBezTo>
                    <a:pt x="3" y="84"/>
                    <a:pt x="1" y="76"/>
                    <a:pt x="0" y="6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51"/>
                    <a:pt x="2" y="43"/>
                    <a:pt x="6" y="35"/>
                  </a:cubicBezTo>
                  <a:cubicBezTo>
                    <a:pt x="9" y="28"/>
                    <a:pt x="14" y="23"/>
                    <a:pt x="19" y="18"/>
                  </a:cubicBezTo>
                  <a:cubicBezTo>
                    <a:pt x="30" y="6"/>
                    <a:pt x="44" y="0"/>
                    <a:pt x="60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83" y="1"/>
                    <a:pt x="98" y="7"/>
                    <a:pt x="109" y="18"/>
                  </a:cubicBezTo>
                  <a:cubicBezTo>
                    <a:pt x="121" y="30"/>
                    <a:pt x="128" y="44"/>
                    <a:pt x="128" y="62"/>
                  </a:cubicBezTo>
                  <a:cubicBezTo>
                    <a:pt x="128" y="64"/>
                    <a:pt x="128" y="64"/>
                    <a:pt x="128" y="64"/>
                  </a:cubicBezTo>
                  <a:cubicBezTo>
                    <a:pt x="127" y="82"/>
                    <a:pt x="120" y="95"/>
                    <a:pt x="114" y="107"/>
                  </a:cubicBezTo>
                  <a:cubicBezTo>
                    <a:pt x="113" y="108"/>
                    <a:pt x="112" y="110"/>
                    <a:pt x="111" y="112"/>
                  </a:cubicBezTo>
                  <a:cubicBezTo>
                    <a:pt x="110" y="113"/>
                    <a:pt x="110" y="114"/>
                    <a:pt x="109" y="116"/>
                  </a:cubicBezTo>
                  <a:cubicBezTo>
                    <a:pt x="106" y="121"/>
                    <a:pt x="103" y="126"/>
                    <a:pt x="101" y="132"/>
                  </a:cubicBezTo>
                  <a:cubicBezTo>
                    <a:pt x="101" y="134"/>
                    <a:pt x="100" y="137"/>
                    <a:pt x="100" y="139"/>
                  </a:cubicBezTo>
                  <a:cubicBezTo>
                    <a:pt x="99" y="146"/>
                    <a:pt x="98" y="154"/>
                    <a:pt x="92" y="158"/>
                  </a:cubicBezTo>
                  <a:cubicBezTo>
                    <a:pt x="90" y="159"/>
                    <a:pt x="90" y="159"/>
                    <a:pt x="90" y="159"/>
                  </a:cubicBezTo>
                  <a:cubicBezTo>
                    <a:pt x="86" y="159"/>
                    <a:pt x="86" y="159"/>
                    <a:pt x="86" y="159"/>
                  </a:cubicBezTo>
                  <a:cubicBezTo>
                    <a:pt x="82" y="159"/>
                    <a:pt x="77" y="159"/>
                    <a:pt x="73" y="159"/>
                  </a:cubicBezTo>
                  <a:cubicBezTo>
                    <a:pt x="69" y="159"/>
                    <a:pt x="64" y="159"/>
                    <a:pt x="60" y="159"/>
                  </a:cubicBezTo>
                  <a:cubicBezTo>
                    <a:pt x="53" y="159"/>
                    <a:pt x="47" y="159"/>
                    <a:pt x="41" y="159"/>
                  </a:cubicBezTo>
                  <a:close/>
                  <a:moveTo>
                    <a:pt x="65" y="11"/>
                  </a:moveTo>
                  <a:cubicBezTo>
                    <a:pt x="61" y="11"/>
                    <a:pt x="61" y="11"/>
                    <a:pt x="61" y="11"/>
                  </a:cubicBezTo>
                  <a:cubicBezTo>
                    <a:pt x="47" y="11"/>
                    <a:pt x="36" y="16"/>
                    <a:pt x="27" y="26"/>
                  </a:cubicBezTo>
                  <a:cubicBezTo>
                    <a:pt x="23" y="30"/>
                    <a:pt x="19" y="34"/>
                    <a:pt x="16" y="40"/>
                  </a:cubicBezTo>
                  <a:cubicBezTo>
                    <a:pt x="13" y="47"/>
                    <a:pt x="12" y="53"/>
                    <a:pt x="11" y="60"/>
                  </a:cubicBezTo>
                  <a:cubicBezTo>
                    <a:pt x="11" y="64"/>
                    <a:pt x="11" y="64"/>
                    <a:pt x="11" y="64"/>
                  </a:cubicBezTo>
                  <a:cubicBezTo>
                    <a:pt x="12" y="74"/>
                    <a:pt x="13" y="81"/>
                    <a:pt x="16" y="87"/>
                  </a:cubicBezTo>
                  <a:cubicBezTo>
                    <a:pt x="19" y="93"/>
                    <a:pt x="22" y="99"/>
                    <a:pt x="25" y="105"/>
                  </a:cubicBezTo>
                  <a:cubicBezTo>
                    <a:pt x="27" y="107"/>
                    <a:pt x="27" y="107"/>
                    <a:pt x="27" y="107"/>
                  </a:cubicBezTo>
                  <a:cubicBezTo>
                    <a:pt x="27" y="108"/>
                    <a:pt x="28" y="109"/>
                    <a:pt x="29" y="111"/>
                  </a:cubicBezTo>
                  <a:cubicBezTo>
                    <a:pt x="32" y="116"/>
                    <a:pt x="36" y="122"/>
                    <a:pt x="37" y="129"/>
                  </a:cubicBezTo>
                  <a:cubicBezTo>
                    <a:pt x="38" y="132"/>
                    <a:pt x="39" y="135"/>
                    <a:pt x="39" y="138"/>
                  </a:cubicBezTo>
                  <a:cubicBezTo>
                    <a:pt x="39" y="140"/>
                    <a:pt x="39" y="141"/>
                    <a:pt x="40" y="143"/>
                  </a:cubicBezTo>
                  <a:cubicBezTo>
                    <a:pt x="40" y="145"/>
                    <a:pt x="41" y="147"/>
                    <a:pt x="43" y="148"/>
                  </a:cubicBezTo>
                  <a:cubicBezTo>
                    <a:pt x="48" y="148"/>
                    <a:pt x="54" y="148"/>
                    <a:pt x="60" y="148"/>
                  </a:cubicBezTo>
                  <a:cubicBezTo>
                    <a:pt x="64" y="148"/>
                    <a:pt x="69" y="148"/>
                    <a:pt x="73" y="148"/>
                  </a:cubicBezTo>
                  <a:cubicBezTo>
                    <a:pt x="77" y="148"/>
                    <a:pt x="82" y="148"/>
                    <a:pt x="86" y="148"/>
                  </a:cubicBezTo>
                  <a:cubicBezTo>
                    <a:pt x="88" y="146"/>
                    <a:pt x="88" y="142"/>
                    <a:pt x="89" y="138"/>
                  </a:cubicBezTo>
                  <a:cubicBezTo>
                    <a:pt x="89" y="134"/>
                    <a:pt x="90" y="131"/>
                    <a:pt x="91" y="128"/>
                  </a:cubicBezTo>
                  <a:cubicBezTo>
                    <a:pt x="93" y="122"/>
                    <a:pt x="96" y="116"/>
                    <a:pt x="99" y="111"/>
                  </a:cubicBezTo>
                  <a:cubicBezTo>
                    <a:pt x="100" y="109"/>
                    <a:pt x="101" y="108"/>
                    <a:pt x="101" y="107"/>
                  </a:cubicBezTo>
                  <a:cubicBezTo>
                    <a:pt x="102" y="105"/>
                    <a:pt x="103" y="103"/>
                    <a:pt x="104" y="101"/>
                  </a:cubicBezTo>
                  <a:cubicBezTo>
                    <a:pt x="110" y="90"/>
                    <a:pt x="116" y="79"/>
                    <a:pt x="117" y="63"/>
                  </a:cubicBezTo>
                  <a:cubicBezTo>
                    <a:pt x="117" y="62"/>
                    <a:pt x="117" y="62"/>
                    <a:pt x="117" y="62"/>
                  </a:cubicBezTo>
                  <a:cubicBezTo>
                    <a:pt x="117" y="48"/>
                    <a:pt x="111" y="36"/>
                    <a:pt x="102" y="26"/>
                  </a:cubicBezTo>
                  <a:cubicBezTo>
                    <a:pt x="92" y="17"/>
                    <a:pt x="80" y="12"/>
                    <a:pt x="65" y="1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86" name="矩形 85"/>
          <p:cNvSpPr/>
          <p:nvPr/>
        </p:nvSpPr>
        <p:spPr>
          <a:xfrm>
            <a:off x="1132671" y="4005064"/>
            <a:ext cx="480029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本地生活服务涉及很广，如何快速获取大量的合作资源，并快速开发上线呢？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612798" y="4050211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？</a:t>
            </a: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>
          <a:xfrm>
            <a:off x="425956" y="372829"/>
            <a:ext cx="6972435" cy="582613"/>
          </a:xfrm>
        </p:spPr>
        <p:txBody>
          <a:bodyPr/>
          <a:lstStyle/>
          <a:p>
            <a:r>
              <a:rPr lang="en-US" altLang="zh-CN" dirty="0"/>
              <a:t>Step.2 </a:t>
            </a:r>
            <a:r>
              <a:rPr lang="zh-CN" altLang="en-US" dirty="0"/>
              <a:t>增值服务</a:t>
            </a:r>
            <a:r>
              <a:rPr lang="en-US" altLang="zh-CN" dirty="0"/>
              <a:t>——</a:t>
            </a:r>
            <a:r>
              <a:rPr lang="zh-CN" altLang="en-US" dirty="0"/>
              <a:t>打造本地生活门户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7483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/>
        </p:nvGrpSpPr>
        <p:grpSpPr>
          <a:xfrm>
            <a:off x="5885934" y="2135214"/>
            <a:ext cx="954000" cy="954000"/>
            <a:chOff x="712954" y="3319627"/>
            <a:chExt cx="954000" cy="954000"/>
          </a:xfrm>
        </p:grpSpPr>
        <p:pic>
          <p:nvPicPr>
            <p:cNvPr id="27" name="图片 2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2954" y="3319627"/>
              <a:ext cx="954000" cy="954000"/>
            </a:xfrm>
            <a:prstGeom prst="rect">
              <a:avLst/>
            </a:prstGeom>
          </p:spPr>
        </p:pic>
        <p:sp>
          <p:nvSpPr>
            <p:cNvPr id="28" name="矩形 27"/>
            <p:cNvSpPr/>
            <p:nvPr/>
          </p:nvSpPr>
          <p:spPr>
            <a:xfrm>
              <a:off x="797722" y="3678734"/>
              <a:ext cx="648071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一卡通业务</a:t>
              </a: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6688165" y="2131167"/>
            <a:ext cx="952500" cy="952500"/>
            <a:chOff x="2179762" y="2453218"/>
            <a:chExt cx="952500" cy="952500"/>
          </a:xfrm>
        </p:grpSpPr>
        <p:pic>
          <p:nvPicPr>
            <p:cNvPr id="33" name="图片 3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79762" y="2453218"/>
              <a:ext cx="952500" cy="952500"/>
            </a:xfrm>
            <a:prstGeom prst="rect">
              <a:avLst/>
            </a:prstGeom>
          </p:spPr>
        </p:pic>
        <p:sp>
          <p:nvSpPr>
            <p:cNvPr id="34" name="矩形 33"/>
            <p:cNvSpPr/>
            <p:nvPr/>
          </p:nvSpPr>
          <p:spPr>
            <a:xfrm>
              <a:off x="2316388" y="2827471"/>
              <a:ext cx="648071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社保</a:t>
              </a:r>
              <a:endPara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业务</a:t>
              </a:r>
            </a:p>
          </p:txBody>
        </p:sp>
      </p:grpSp>
      <p:sp>
        <p:nvSpPr>
          <p:cNvPr id="41" name="圆角矩形 40"/>
          <p:cNvSpPr/>
          <p:nvPr/>
        </p:nvSpPr>
        <p:spPr>
          <a:xfrm>
            <a:off x="5885934" y="4737251"/>
            <a:ext cx="3312368" cy="751227"/>
          </a:xfrm>
          <a:prstGeom prst="roundRect">
            <a:avLst>
              <a:gd name="adj" fmla="val 0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5889629" y="4864052"/>
            <a:ext cx="33049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框架</a:t>
            </a:r>
          </a:p>
        </p:txBody>
      </p:sp>
      <p:sp>
        <p:nvSpPr>
          <p:cNvPr id="45" name="圆角矩形 44"/>
          <p:cNvSpPr/>
          <p:nvPr/>
        </p:nvSpPr>
        <p:spPr>
          <a:xfrm>
            <a:off x="5885934" y="2026794"/>
            <a:ext cx="3312368" cy="2658718"/>
          </a:xfrm>
          <a:prstGeom prst="roundRect">
            <a:avLst>
              <a:gd name="adj" fmla="val 0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6" name="组合 55"/>
          <p:cNvGrpSpPr/>
          <p:nvPr/>
        </p:nvGrpSpPr>
        <p:grpSpPr>
          <a:xfrm>
            <a:off x="7488896" y="2140061"/>
            <a:ext cx="952500" cy="952500"/>
            <a:chOff x="2179762" y="2453218"/>
            <a:chExt cx="952500" cy="952500"/>
          </a:xfrm>
        </p:grpSpPr>
        <p:pic>
          <p:nvPicPr>
            <p:cNvPr id="58" name="图片 5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79762" y="2453218"/>
              <a:ext cx="952500" cy="952500"/>
            </a:xfrm>
            <a:prstGeom prst="rect">
              <a:avLst/>
            </a:prstGeom>
          </p:spPr>
        </p:pic>
        <p:sp>
          <p:nvSpPr>
            <p:cNvPr id="59" name="矩形 58"/>
            <p:cNvSpPr/>
            <p:nvPr/>
          </p:nvSpPr>
          <p:spPr>
            <a:xfrm>
              <a:off x="2316388" y="2827471"/>
              <a:ext cx="648071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公积金查询</a:t>
              </a: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8289628" y="2124642"/>
            <a:ext cx="951058" cy="957155"/>
            <a:chOff x="7547138" y="2340666"/>
            <a:chExt cx="951058" cy="957155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547138" y="2340666"/>
              <a:ext cx="951058" cy="957155"/>
            </a:xfrm>
            <a:prstGeom prst="rect">
              <a:avLst/>
            </a:prstGeom>
          </p:spPr>
        </p:pic>
        <p:sp>
          <p:nvSpPr>
            <p:cNvPr id="61" name="矩形 60"/>
            <p:cNvSpPr/>
            <p:nvPr/>
          </p:nvSpPr>
          <p:spPr>
            <a:xfrm>
              <a:off x="7698631" y="2721443"/>
              <a:ext cx="648071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违章处理</a:t>
              </a:r>
            </a:p>
          </p:txBody>
        </p:sp>
      </p:grpSp>
      <p:grpSp>
        <p:nvGrpSpPr>
          <p:cNvPr id="72" name="组合 71"/>
          <p:cNvGrpSpPr/>
          <p:nvPr/>
        </p:nvGrpSpPr>
        <p:grpSpPr>
          <a:xfrm>
            <a:off x="6695555" y="3191016"/>
            <a:ext cx="952500" cy="952500"/>
            <a:chOff x="2179762" y="2453218"/>
            <a:chExt cx="952500" cy="952500"/>
          </a:xfrm>
        </p:grpSpPr>
        <p:pic>
          <p:nvPicPr>
            <p:cNvPr id="73" name="图片 7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79762" y="2453218"/>
              <a:ext cx="952500" cy="952500"/>
            </a:xfrm>
            <a:prstGeom prst="rect">
              <a:avLst/>
            </a:prstGeom>
          </p:spPr>
        </p:pic>
        <p:sp>
          <p:nvSpPr>
            <p:cNvPr id="74" name="矩形 73"/>
            <p:cNvSpPr/>
            <p:nvPr/>
          </p:nvSpPr>
          <p:spPr>
            <a:xfrm>
              <a:off x="2316388" y="2990267"/>
              <a:ext cx="648071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火车票</a:t>
              </a:r>
            </a:p>
          </p:txBody>
        </p:sp>
      </p:grpSp>
      <p:grpSp>
        <p:nvGrpSpPr>
          <p:cNvPr id="75" name="组合 74"/>
          <p:cNvGrpSpPr/>
          <p:nvPr/>
        </p:nvGrpSpPr>
        <p:grpSpPr>
          <a:xfrm>
            <a:off x="7496286" y="3199910"/>
            <a:ext cx="952500" cy="952500"/>
            <a:chOff x="2179762" y="2453218"/>
            <a:chExt cx="952500" cy="952500"/>
          </a:xfrm>
        </p:grpSpPr>
        <p:pic>
          <p:nvPicPr>
            <p:cNvPr id="79" name="图片 7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79762" y="2453218"/>
              <a:ext cx="952500" cy="952500"/>
            </a:xfrm>
            <a:prstGeom prst="rect">
              <a:avLst/>
            </a:prstGeom>
          </p:spPr>
        </p:pic>
        <p:sp>
          <p:nvSpPr>
            <p:cNvPr id="82" name="矩形 81"/>
            <p:cNvSpPr/>
            <p:nvPr/>
          </p:nvSpPr>
          <p:spPr>
            <a:xfrm>
              <a:off x="2316388" y="2827471"/>
              <a:ext cx="648071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话费</a:t>
              </a:r>
              <a:endPara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充值</a:t>
              </a:r>
            </a:p>
          </p:txBody>
        </p:sp>
      </p:grpSp>
      <p:grpSp>
        <p:nvGrpSpPr>
          <p:cNvPr id="85" name="组合 84"/>
          <p:cNvGrpSpPr/>
          <p:nvPr/>
        </p:nvGrpSpPr>
        <p:grpSpPr>
          <a:xfrm>
            <a:off x="8297018" y="3184491"/>
            <a:ext cx="951058" cy="957155"/>
            <a:chOff x="7547138" y="2340666"/>
            <a:chExt cx="951058" cy="957155"/>
          </a:xfrm>
        </p:grpSpPr>
        <p:pic>
          <p:nvPicPr>
            <p:cNvPr id="87" name="图片 8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547138" y="2340666"/>
              <a:ext cx="951058" cy="957155"/>
            </a:xfrm>
            <a:prstGeom prst="rect">
              <a:avLst/>
            </a:prstGeom>
          </p:spPr>
        </p:pic>
        <p:sp>
          <p:nvSpPr>
            <p:cNvPr id="88" name="矩形 87"/>
            <p:cNvSpPr/>
            <p:nvPr/>
          </p:nvSpPr>
          <p:spPr>
            <a:xfrm>
              <a:off x="7698631" y="2721443"/>
              <a:ext cx="648071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生活</a:t>
              </a:r>
              <a:endPara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缴费</a:t>
              </a:r>
            </a:p>
          </p:txBody>
        </p:sp>
      </p:grpSp>
      <p:grpSp>
        <p:nvGrpSpPr>
          <p:cNvPr id="89" name="组合 88"/>
          <p:cNvGrpSpPr/>
          <p:nvPr/>
        </p:nvGrpSpPr>
        <p:grpSpPr>
          <a:xfrm>
            <a:off x="5901932" y="3183683"/>
            <a:ext cx="952500" cy="952500"/>
            <a:chOff x="2179762" y="2453218"/>
            <a:chExt cx="952500" cy="952500"/>
          </a:xfrm>
        </p:grpSpPr>
        <p:pic>
          <p:nvPicPr>
            <p:cNvPr id="90" name="图片 8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79762" y="2453218"/>
              <a:ext cx="952500" cy="952500"/>
            </a:xfrm>
            <a:prstGeom prst="rect">
              <a:avLst/>
            </a:prstGeom>
          </p:spPr>
        </p:pic>
        <p:sp>
          <p:nvSpPr>
            <p:cNvPr id="91" name="矩形 90"/>
            <p:cNvSpPr/>
            <p:nvPr/>
          </p:nvSpPr>
          <p:spPr>
            <a:xfrm>
              <a:off x="2316388" y="2986567"/>
              <a:ext cx="648071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电影票</a:t>
              </a:r>
            </a:p>
          </p:txBody>
        </p:sp>
      </p:grpSp>
      <p:sp>
        <p:nvSpPr>
          <p:cNvPr id="94" name="圆角矩形 93"/>
          <p:cNvSpPr/>
          <p:nvPr/>
        </p:nvSpPr>
        <p:spPr>
          <a:xfrm>
            <a:off x="10204151" y="2025031"/>
            <a:ext cx="1480400" cy="469290"/>
          </a:xfrm>
          <a:prstGeom prst="roundRect">
            <a:avLst>
              <a:gd name="adj" fmla="val 5543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社保或其服务商</a:t>
            </a:r>
          </a:p>
        </p:txBody>
      </p:sp>
      <p:sp>
        <p:nvSpPr>
          <p:cNvPr id="95" name="圆角矩形 94"/>
          <p:cNvSpPr/>
          <p:nvPr/>
        </p:nvSpPr>
        <p:spPr>
          <a:xfrm>
            <a:off x="10204151" y="2728582"/>
            <a:ext cx="1480400" cy="469290"/>
          </a:xfrm>
          <a:prstGeom prst="roundRect">
            <a:avLst>
              <a:gd name="adj" fmla="val 5543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交警或其服务商</a:t>
            </a:r>
          </a:p>
        </p:txBody>
      </p:sp>
      <p:sp>
        <p:nvSpPr>
          <p:cNvPr id="96" name="圆角矩形 95"/>
          <p:cNvSpPr/>
          <p:nvPr/>
        </p:nvSpPr>
        <p:spPr>
          <a:xfrm>
            <a:off x="10204152" y="3426992"/>
            <a:ext cx="1480400" cy="469290"/>
          </a:xfrm>
          <a:prstGeom prst="roundRect">
            <a:avLst>
              <a:gd name="adj" fmla="val 5543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生活缴费服务商</a:t>
            </a:r>
          </a:p>
        </p:txBody>
      </p:sp>
      <p:sp>
        <p:nvSpPr>
          <p:cNvPr id="103" name="矩形 102"/>
          <p:cNvSpPr/>
          <p:nvPr/>
        </p:nvSpPr>
        <p:spPr>
          <a:xfrm>
            <a:off x="1032043" y="1628800"/>
            <a:ext cx="4709044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采用开放平台技术，服务提供商可以自主开发应用并入驻到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中自主运营，从而降低合作门槛，有助于快速整合资源；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" name="矩形 103"/>
          <p:cNvSpPr/>
          <p:nvPr/>
        </p:nvSpPr>
        <p:spPr>
          <a:xfrm>
            <a:off x="1032346" y="3326052"/>
            <a:ext cx="463160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收益绑定后，服务提供商将有动力提高用户体验，从而保证整个平台的用户体验；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7" name="图片 10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725" y="1811543"/>
            <a:ext cx="397024" cy="397024"/>
          </a:xfrm>
          <a:prstGeom prst="rect">
            <a:avLst/>
          </a:prstGeom>
        </p:spPr>
      </p:pic>
      <p:grpSp>
        <p:nvGrpSpPr>
          <p:cNvPr id="112" name="组合 111"/>
          <p:cNvGrpSpPr/>
          <p:nvPr/>
        </p:nvGrpSpPr>
        <p:grpSpPr>
          <a:xfrm>
            <a:off x="528702" y="3505892"/>
            <a:ext cx="361069" cy="347180"/>
            <a:chOff x="2291832" y="5006012"/>
            <a:chExt cx="307005" cy="295196"/>
          </a:xfrm>
        </p:grpSpPr>
        <p:sp>
          <p:nvSpPr>
            <p:cNvPr id="109" name="Freeform 289"/>
            <p:cNvSpPr>
              <a:spLocks noEditPoints="1"/>
            </p:cNvSpPr>
            <p:nvPr/>
          </p:nvSpPr>
          <p:spPr bwMode="auto">
            <a:xfrm>
              <a:off x="2394167" y="5065050"/>
              <a:ext cx="99711" cy="174494"/>
            </a:xfrm>
            <a:custGeom>
              <a:avLst/>
              <a:gdLst>
                <a:gd name="T0" fmla="*/ 12 w 32"/>
                <a:gd name="T1" fmla="*/ 42 h 56"/>
                <a:gd name="T2" fmla="*/ 6 w 32"/>
                <a:gd name="T3" fmla="*/ 39 h 56"/>
                <a:gd name="T4" fmla="*/ 4 w 32"/>
                <a:gd name="T5" fmla="*/ 38 h 56"/>
                <a:gd name="T6" fmla="*/ 1 w 32"/>
                <a:gd name="T7" fmla="*/ 39 h 56"/>
                <a:gd name="T8" fmla="*/ 1 w 32"/>
                <a:gd name="T9" fmla="*/ 39 h 56"/>
                <a:gd name="T10" fmla="*/ 0 w 32"/>
                <a:gd name="T11" fmla="*/ 41 h 56"/>
                <a:gd name="T12" fmla="*/ 1 w 32"/>
                <a:gd name="T13" fmla="*/ 44 h 56"/>
                <a:gd name="T14" fmla="*/ 12 w 32"/>
                <a:gd name="T15" fmla="*/ 49 h 56"/>
                <a:gd name="T16" fmla="*/ 13 w 32"/>
                <a:gd name="T17" fmla="*/ 49 h 56"/>
                <a:gd name="T18" fmla="*/ 13 w 32"/>
                <a:gd name="T19" fmla="*/ 53 h 56"/>
                <a:gd name="T20" fmla="*/ 16 w 32"/>
                <a:gd name="T21" fmla="*/ 56 h 56"/>
                <a:gd name="T22" fmla="*/ 16 w 32"/>
                <a:gd name="T23" fmla="*/ 56 h 56"/>
                <a:gd name="T24" fmla="*/ 20 w 32"/>
                <a:gd name="T25" fmla="*/ 53 h 56"/>
                <a:gd name="T26" fmla="*/ 20 w 32"/>
                <a:gd name="T27" fmla="*/ 49 h 56"/>
                <a:gd name="T28" fmla="*/ 20 w 32"/>
                <a:gd name="T29" fmla="*/ 49 h 56"/>
                <a:gd name="T30" fmla="*/ 32 w 32"/>
                <a:gd name="T31" fmla="*/ 37 h 56"/>
                <a:gd name="T32" fmla="*/ 20 w 32"/>
                <a:gd name="T33" fmla="*/ 25 h 56"/>
                <a:gd name="T34" fmla="*/ 20 w 32"/>
                <a:gd name="T35" fmla="*/ 24 h 56"/>
                <a:gd name="T36" fmla="*/ 20 w 32"/>
                <a:gd name="T37" fmla="*/ 13 h 56"/>
                <a:gd name="T38" fmla="*/ 20 w 32"/>
                <a:gd name="T39" fmla="*/ 13 h 56"/>
                <a:gd name="T40" fmla="*/ 25 w 32"/>
                <a:gd name="T41" fmla="*/ 15 h 56"/>
                <a:gd name="T42" fmla="*/ 26 w 32"/>
                <a:gd name="T43" fmla="*/ 15 h 56"/>
                <a:gd name="T44" fmla="*/ 29 w 32"/>
                <a:gd name="T45" fmla="*/ 14 h 56"/>
                <a:gd name="T46" fmla="*/ 29 w 32"/>
                <a:gd name="T47" fmla="*/ 14 h 56"/>
                <a:gd name="T48" fmla="*/ 30 w 32"/>
                <a:gd name="T49" fmla="*/ 11 h 56"/>
                <a:gd name="T50" fmla="*/ 28 w 32"/>
                <a:gd name="T51" fmla="*/ 9 h 56"/>
                <a:gd name="T52" fmla="*/ 20 w 32"/>
                <a:gd name="T53" fmla="*/ 6 h 56"/>
                <a:gd name="T54" fmla="*/ 20 w 32"/>
                <a:gd name="T55" fmla="*/ 6 h 56"/>
                <a:gd name="T56" fmla="*/ 20 w 32"/>
                <a:gd name="T57" fmla="*/ 4 h 56"/>
                <a:gd name="T58" fmla="*/ 16 w 32"/>
                <a:gd name="T59" fmla="*/ 0 h 56"/>
                <a:gd name="T60" fmla="*/ 16 w 32"/>
                <a:gd name="T61" fmla="*/ 0 h 56"/>
                <a:gd name="T62" fmla="*/ 13 w 32"/>
                <a:gd name="T63" fmla="*/ 4 h 56"/>
                <a:gd name="T64" fmla="*/ 13 w 32"/>
                <a:gd name="T65" fmla="*/ 6 h 56"/>
                <a:gd name="T66" fmla="*/ 12 w 32"/>
                <a:gd name="T67" fmla="*/ 6 h 56"/>
                <a:gd name="T68" fmla="*/ 2 w 32"/>
                <a:gd name="T69" fmla="*/ 17 h 56"/>
                <a:gd name="T70" fmla="*/ 12 w 32"/>
                <a:gd name="T71" fmla="*/ 30 h 56"/>
                <a:gd name="T72" fmla="*/ 13 w 32"/>
                <a:gd name="T73" fmla="*/ 30 h 56"/>
                <a:gd name="T74" fmla="*/ 13 w 32"/>
                <a:gd name="T75" fmla="*/ 42 h 56"/>
                <a:gd name="T76" fmla="*/ 12 w 32"/>
                <a:gd name="T77" fmla="*/ 42 h 56"/>
                <a:gd name="T78" fmla="*/ 20 w 32"/>
                <a:gd name="T79" fmla="*/ 32 h 56"/>
                <a:gd name="T80" fmla="*/ 21 w 32"/>
                <a:gd name="T81" fmla="*/ 32 h 56"/>
                <a:gd name="T82" fmla="*/ 24 w 32"/>
                <a:gd name="T83" fmla="*/ 37 h 56"/>
                <a:gd name="T84" fmla="*/ 20 w 32"/>
                <a:gd name="T85" fmla="*/ 42 h 56"/>
                <a:gd name="T86" fmla="*/ 20 w 32"/>
                <a:gd name="T87" fmla="*/ 42 h 56"/>
                <a:gd name="T88" fmla="*/ 20 w 32"/>
                <a:gd name="T89" fmla="*/ 32 h 56"/>
                <a:gd name="T90" fmla="*/ 12 w 32"/>
                <a:gd name="T91" fmla="*/ 22 h 56"/>
                <a:gd name="T92" fmla="*/ 9 w 32"/>
                <a:gd name="T93" fmla="*/ 17 h 56"/>
                <a:gd name="T94" fmla="*/ 12 w 32"/>
                <a:gd name="T95" fmla="*/ 14 h 56"/>
                <a:gd name="T96" fmla="*/ 13 w 32"/>
                <a:gd name="T97" fmla="*/ 14 h 56"/>
                <a:gd name="T98" fmla="*/ 13 w 32"/>
                <a:gd name="T99" fmla="*/ 22 h 56"/>
                <a:gd name="T100" fmla="*/ 12 w 32"/>
                <a:gd name="T101" fmla="*/ 22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2" h="56">
                  <a:moveTo>
                    <a:pt x="12" y="42"/>
                  </a:moveTo>
                  <a:cubicBezTo>
                    <a:pt x="10" y="41"/>
                    <a:pt x="7" y="40"/>
                    <a:pt x="6" y="39"/>
                  </a:cubicBezTo>
                  <a:cubicBezTo>
                    <a:pt x="5" y="38"/>
                    <a:pt x="4" y="38"/>
                    <a:pt x="4" y="38"/>
                  </a:cubicBezTo>
                  <a:cubicBezTo>
                    <a:pt x="3" y="38"/>
                    <a:pt x="2" y="38"/>
                    <a:pt x="1" y="39"/>
                  </a:cubicBezTo>
                  <a:cubicBezTo>
                    <a:pt x="1" y="39"/>
                    <a:pt x="1" y="39"/>
                    <a:pt x="1" y="39"/>
                  </a:cubicBezTo>
                  <a:cubicBezTo>
                    <a:pt x="0" y="40"/>
                    <a:pt x="0" y="40"/>
                    <a:pt x="0" y="41"/>
                  </a:cubicBezTo>
                  <a:cubicBezTo>
                    <a:pt x="0" y="42"/>
                    <a:pt x="0" y="43"/>
                    <a:pt x="1" y="44"/>
                  </a:cubicBezTo>
                  <a:cubicBezTo>
                    <a:pt x="4" y="47"/>
                    <a:pt x="8" y="49"/>
                    <a:pt x="12" y="49"/>
                  </a:cubicBezTo>
                  <a:cubicBezTo>
                    <a:pt x="13" y="49"/>
                    <a:pt x="13" y="49"/>
                    <a:pt x="13" y="49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3" y="55"/>
                    <a:pt x="14" y="56"/>
                    <a:pt x="16" y="56"/>
                  </a:cubicBezTo>
                  <a:cubicBezTo>
                    <a:pt x="16" y="56"/>
                    <a:pt x="16" y="56"/>
                    <a:pt x="16" y="56"/>
                  </a:cubicBezTo>
                  <a:cubicBezTo>
                    <a:pt x="18" y="56"/>
                    <a:pt x="20" y="55"/>
                    <a:pt x="20" y="53"/>
                  </a:cubicBezTo>
                  <a:cubicBezTo>
                    <a:pt x="20" y="49"/>
                    <a:pt x="20" y="49"/>
                    <a:pt x="20" y="49"/>
                  </a:cubicBezTo>
                  <a:cubicBezTo>
                    <a:pt x="20" y="49"/>
                    <a:pt x="20" y="49"/>
                    <a:pt x="20" y="49"/>
                  </a:cubicBezTo>
                  <a:cubicBezTo>
                    <a:pt x="27" y="48"/>
                    <a:pt x="32" y="44"/>
                    <a:pt x="32" y="37"/>
                  </a:cubicBezTo>
                  <a:cubicBezTo>
                    <a:pt x="32" y="29"/>
                    <a:pt x="26" y="26"/>
                    <a:pt x="20" y="25"/>
                  </a:cubicBezTo>
                  <a:cubicBezTo>
                    <a:pt x="20" y="24"/>
                    <a:pt x="20" y="24"/>
                    <a:pt x="20" y="24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2" y="14"/>
                    <a:pt x="23" y="14"/>
                    <a:pt x="25" y="15"/>
                  </a:cubicBezTo>
                  <a:cubicBezTo>
                    <a:pt x="25" y="15"/>
                    <a:pt x="26" y="15"/>
                    <a:pt x="26" y="15"/>
                  </a:cubicBezTo>
                  <a:cubicBezTo>
                    <a:pt x="27" y="15"/>
                    <a:pt x="29" y="15"/>
                    <a:pt x="29" y="14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30" y="13"/>
                    <a:pt x="30" y="12"/>
                    <a:pt x="30" y="11"/>
                  </a:cubicBezTo>
                  <a:cubicBezTo>
                    <a:pt x="30" y="10"/>
                    <a:pt x="29" y="9"/>
                    <a:pt x="28" y="9"/>
                  </a:cubicBezTo>
                  <a:cubicBezTo>
                    <a:pt x="26" y="7"/>
                    <a:pt x="23" y="6"/>
                    <a:pt x="20" y="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0" y="2"/>
                    <a:pt x="18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4" y="0"/>
                    <a:pt x="13" y="2"/>
                    <a:pt x="13" y="4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6" y="8"/>
                    <a:pt x="2" y="12"/>
                    <a:pt x="2" y="17"/>
                  </a:cubicBezTo>
                  <a:cubicBezTo>
                    <a:pt x="2" y="23"/>
                    <a:pt x="5" y="27"/>
                    <a:pt x="12" y="30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13" y="42"/>
                    <a:pt x="13" y="42"/>
                    <a:pt x="13" y="42"/>
                  </a:cubicBezTo>
                  <a:lnTo>
                    <a:pt x="12" y="42"/>
                  </a:lnTo>
                  <a:close/>
                  <a:moveTo>
                    <a:pt x="20" y="32"/>
                  </a:moveTo>
                  <a:cubicBezTo>
                    <a:pt x="21" y="32"/>
                    <a:pt x="21" y="32"/>
                    <a:pt x="21" y="32"/>
                  </a:cubicBezTo>
                  <a:cubicBezTo>
                    <a:pt x="23" y="34"/>
                    <a:pt x="24" y="35"/>
                    <a:pt x="24" y="37"/>
                  </a:cubicBezTo>
                  <a:cubicBezTo>
                    <a:pt x="24" y="39"/>
                    <a:pt x="23" y="41"/>
                    <a:pt x="20" y="42"/>
                  </a:cubicBezTo>
                  <a:cubicBezTo>
                    <a:pt x="20" y="42"/>
                    <a:pt x="20" y="42"/>
                    <a:pt x="20" y="42"/>
                  </a:cubicBezTo>
                  <a:lnTo>
                    <a:pt x="20" y="32"/>
                  </a:lnTo>
                  <a:close/>
                  <a:moveTo>
                    <a:pt x="12" y="22"/>
                  </a:moveTo>
                  <a:cubicBezTo>
                    <a:pt x="10" y="20"/>
                    <a:pt x="9" y="19"/>
                    <a:pt x="9" y="17"/>
                  </a:cubicBezTo>
                  <a:cubicBezTo>
                    <a:pt x="9" y="16"/>
                    <a:pt x="10" y="15"/>
                    <a:pt x="12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2"/>
                    <a:pt x="13" y="22"/>
                    <a:pt x="13" y="22"/>
                  </a:cubicBezTo>
                  <a:lnTo>
                    <a:pt x="12" y="2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0" name="Freeform 290"/>
            <p:cNvSpPr>
              <a:spLocks/>
            </p:cNvSpPr>
            <p:nvPr/>
          </p:nvSpPr>
          <p:spPr bwMode="auto">
            <a:xfrm>
              <a:off x="2301016" y="5006012"/>
              <a:ext cx="297821" cy="158751"/>
            </a:xfrm>
            <a:custGeom>
              <a:avLst/>
              <a:gdLst>
                <a:gd name="T0" fmla="*/ 94 w 96"/>
                <a:gd name="T1" fmla="*/ 17 h 51"/>
                <a:gd name="T2" fmla="*/ 91 w 96"/>
                <a:gd name="T3" fmla="*/ 17 h 51"/>
                <a:gd name="T4" fmla="*/ 84 w 96"/>
                <a:gd name="T5" fmla="*/ 21 h 51"/>
                <a:gd name="T6" fmla="*/ 46 w 96"/>
                <a:gd name="T7" fmla="*/ 0 h 51"/>
                <a:gd name="T8" fmla="*/ 0 w 96"/>
                <a:gd name="T9" fmla="*/ 46 h 51"/>
                <a:gd name="T10" fmla="*/ 5 w 96"/>
                <a:gd name="T11" fmla="*/ 51 h 51"/>
                <a:gd name="T12" fmla="*/ 10 w 96"/>
                <a:gd name="T13" fmla="*/ 46 h 51"/>
                <a:gd name="T14" fmla="*/ 46 w 96"/>
                <a:gd name="T15" fmla="*/ 10 h 51"/>
                <a:gd name="T16" fmla="*/ 75 w 96"/>
                <a:gd name="T17" fmla="*/ 26 h 51"/>
                <a:gd name="T18" fmla="*/ 69 w 96"/>
                <a:gd name="T19" fmla="*/ 29 h 51"/>
                <a:gd name="T20" fmla="*/ 67 w 96"/>
                <a:gd name="T21" fmla="*/ 32 h 51"/>
                <a:gd name="T22" fmla="*/ 70 w 96"/>
                <a:gd name="T23" fmla="*/ 35 h 51"/>
                <a:gd name="T24" fmla="*/ 86 w 96"/>
                <a:gd name="T25" fmla="*/ 40 h 51"/>
                <a:gd name="T26" fmla="*/ 87 w 96"/>
                <a:gd name="T27" fmla="*/ 40 h 51"/>
                <a:gd name="T28" fmla="*/ 89 w 96"/>
                <a:gd name="T29" fmla="*/ 40 h 51"/>
                <a:gd name="T30" fmla="*/ 90 w 96"/>
                <a:gd name="T31" fmla="*/ 38 h 51"/>
                <a:gd name="T32" fmla="*/ 95 w 96"/>
                <a:gd name="T33" fmla="*/ 21 h 51"/>
                <a:gd name="T34" fmla="*/ 94 w 96"/>
                <a:gd name="T35" fmla="*/ 17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6" h="51">
                  <a:moveTo>
                    <a:pt x="94" y="17"/>
                  </a:moveTo>
                  <a:cubicBezTo>
                    <a:pt x="93" y="16"/>
                    <a:pt x="92" y="16"/>
                    <a:pt x="91" y="17"/>
                  </a:cubicBezTo>
                  <a:cubicBezTo>
                    <a:pt x="84" y="21"/>
                    <a:pt x="84" y="21"/>
                    <a:pt x="84" y="21"/>
                  </a:cubicBezTo>
                  <a:cubicBezTo>
                    <a:pt x="76" y="8"/>
                    <a:pt x="61" y="0"/>
                    <a:pt x="46" y="0"/>
                  </a:cubicBezTo>
                  <a:cubicBezTo>
                    <a:pt x="21" y="0"/>
                    <a:pt x="0" y="20"/>
                    <a:pt x="0" y="46"/>
                  </a:cubicBezTo>
                  <a:cubicBezTo>
                    <a:pt x="0" y="48"/>
                    <a:pt x="2" y="51"/>
                    <a:pt x="5" y="51"/>
                  </a:cubicBezTo>
                  <a:cubicBezTo>
                    <a:pt x="8" y="51"/>
                    <a:pt x="10" y="48"/>
                    <a:pt x="10" y="46"/>
                  </a:cubicBezTo>
                  <a:cubicBezTo>
                    <a:pt x="10" y="26"/>
                    <a:pt x="26" y="10"/>
                    <a:pt x="46" y="10"/>
                  </a:cubicBezTo>
                  <a:cubicBezTo>
                    <a:pt x="58" y="10"/>
                    <a:pt x="69" y="16"/>
                    <a:pt x="75" y="26"/>
                  </a:cubicBezTo>
                  <a:cubicBezTo>
                    <a:pt x="69" y="29"/>
                    <a:pt x="69" y="29"/>
                    <a:pt x="69" y="29"/>
                  </a:cubicBezTo>
                  <a:cubicBezTo>
                    <a:pt x="68" y="30"/>
                    <a:pt x="67" y="31"/>
                    <a:pt x="67" y="32"/>
                  </a:cubicBezTo>
                  <a:cubicBezTo>
                    <a:pt x="67" y="33"/>
                    <a:pt x="68" y="35"/>
                    <a:pt x="70" y="35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8" y="40"/>
                    <a:pt x="88" y="40"/>
                    <a:pt x="89" y="40"/>
                  </a:cubicBezTo>
                  <a:cubicBezTo>
                    <a:pt x="90" y="39"/>
                    <a:pt x="90" y="38"/>
                    <a:pt x="90" y="38"/>
                  </a:cubicBezTo>
                  <a:cubicBezTo>
                    <a:pt x="95" y="21"/>
                    <a:pt x="95" y="21"/>
                    <a:pt x="95" y="21"/>
                  </a:cubicBezTo>
                  <a:cubicBezTo>
                    <a:pt x="96" y="19"/>
                    <a:pt x="95" y="18"/>
                    <a:pt x="94" y="1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1" name="Freeform 291"/>
            <p:cNvSpPr>
              <a:spLocks/>
            </p:cNvSpPr>
            <p:nvPr/>
          </p:nvSpPr>
          <p:spPr bwMode="auto">
            <a:xfrm>
              <a:off x="2291832" y="5146394"/>
              <a:ext cx="295197" cy="154814"/>
            </a:xfrm>
            <a:custGeom>
              <a:avLst/>
              <a:gdLst>
                <a:gd name="T0" fmla="*/ 90 w 95"/>
                <a:gd name="T1" fmla="*/ 0 h 50"/>
                <a:gd name="T2" fmla="*/ 85 w 95"/>
                <a:gd name="T3" fmla="*/ 5 h 50"/>
                <a:gd name="T4" fmla="*/ 50 w 95"/>
                <a:gd name="T5" fmla="*/ 40 h 50"/>
                <a:gd name="T6" fmla="*/ 20 w 95"/>
                <a:gd name="T7" fmla="*/ 25 h 50"/>
                <a:gd name="T8" fmla="*/ 27 w 95"/>
                <a:gd name="T9" fmla="*/ 21 h 50"/>
                <a:gd name="T10" fmla="*/ 28 w 95"/>
                <a:gd name="T11" fmla="*/ 18 h 50"/>
                <a:gd name="T12" fmla="*/ 26 w 95"/>
                <a:gd name="T13" fmla="*/ 15 h 50"/>
                <a:gd name="T14" fmla="*/ 9 w 95"/>
                <a:gd name="T15" fmla="*/ 10 h 50"/>
                <a:gd name="T16" fmla="*/ 8 w 95"/>
                <a:gd name="T17" fmla="*/ 10 h 50"/>
                <a:gd name="T18" fmla="*/ 7 w 95"/>
                <a:gd name="T19" fmla="*/ 11 h 50"/>
                <a:gd name="T20" fmla="*/ 5 w 95"/>
                <a:gd name="T21" fmla="*/ 13 h 50"/>
                <a:gd name="T22" fmla="*/ 0 w 95"/>
                <a:gd name="T23" fmla="*/ 29 h 50"/>
                <a:gd name="T24" fmla="*/ 1 w 95"/>
                <a:gd name="T25" fmla="*/ 33 h 50"/>
                <a:gd name="T26" fmla="*/ 5 w 95"/>
                <a:gd name="T27" fmla="*/ 33 h 50"/>
                <a:gd name="T28" fmla="*/ 12 w 95"/>
                <a:gd name="T29" fmla="*/ 29 h 50"/>
                <a:gd name="T30" fmla="*/ 50 w 95"/>
                <a:gd name="T31" fmla="*/ 50 h 50"/>
                <a:gd name="T32" fmla="*/ 95 w 95"/>
                <a:gd name="T33" fmla="*/ 5 h 50"/>
                <a:gd name="T34" fmla="*/ 90 w 95"/>
                <a:gd name="T35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5" h="50">
                  <a:moveTo>
                    <a:pt x="90" y="0"/>
                  </a:moveTo>
                  <a:cubicBezTo>
                    <a:pt x="88" y="0"/>
                    <a:pt x="85" y="2"/>
                    <a:pt x="85" y="5"/>
                  </a:cubicBezTo>
                  <a:cubicBezTo>
                    <a:pt x="85" y="24"/>
                    <a:pt x="69" y="40"/>
                    <a:pt x="50" y="40"/>
                  </a:cubicBezTo>
                  <a:cubicBezTo>
                    <a:pt x="38" y="40"/>
                    <a:pt x="27" y="34"/>
                    <a:pt x="20" y="25"/>
                  </a:cubicBezTo>
                  <a:cubicBezTo>
                    <a:pt x="27" y="21"/>
                    <a:pt x="27" y="21"/>
                    <a:pt x="27" y="21"/>
                  </a:cubicBezTo>
                  <a:cubicBezTo>
                    <a:pt x="28" y="21"/>
                    <a:pt x="28" y="19"/>
                    <a:pt x="28" y="18"/>
                  </a:cubicBezTo>
                  <a:cubicBezTo>
                    <a:pt x="28" y="17"/>
                    <a:pt x="27" y="16"/>
                    <a:pt x="26" y="15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7" y="10"/>
                    <a:pt x="7" y="11"/>
                  </a:cubicBezTo>
                  <a:cubicBezTo>
                    <a:pt x="6" y="11"/>
                    <a:pt x="5" y="12"/>
                    <a:pt x="5" y="13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31"/>
                    <a:pt x="0" y="32"/>
                    <a:pt x="1" y="33"/>
                  </a:cubicBezTo>
                  <a:cubicBezTo>
                    <a:pt x="2" y="34"/>
                    <a:pt x="4" y="34"/>
                    <a:pt x="5" y="33"/>
                  </a:cubicBezTo>
                  <a:cubicBezTo>
                    <a:pt x="12" y="29"/>
                    <a:pt x="12" y="29"/>
                    <a:pt x="12" y="29"/>
                  </a:cubicBezTo>
                  <a:cubicBezTo>
                    <a:pt x="20" y="42"/>
                    <a:pt x="34" y="50"/>
                    <a:pt x="50" y="50"/>
                  </a:cubicBezTo>
                  <a:cubicBezTo>
                    <a:pt x="75" y="50"/>
                    <a:pt x="95" y="30"/>
                    <a:pt x="95" y="5"/>
                  </a:cubicBezTo>
                  <a:cubicBezTo>
                    <a:pt x="95" y="2"/>
                    <a:pt x="93" y="0"/>
                    <a:pt x="9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13" name="矩形 112"/>
          <p:cNvSpPr/>
          <p:nvPr/>
        </p:nvSpPr>
        <p:spPr>
          <a:xfrm>
            <a:off x="1032043" y="4634806"/>
            <a:ext cx="4631606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增值服务由服务提供商自主开发和运营，因此可大大降低一卡通公司的开发成本，接入服务也将更为高效。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4" name="图片 11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060" y="4767876"/>
            <a:ext cx="493329" cy="493329"/>
          </a:xfrm>
          <a:prstGeom prst="rect">
            <a:avLst/>
          </a:prstGeom>
        </p:spPr>
      </p:pic>
      <p:sp>
        <p:nvSpPr>
          <p:cNvPr id="5" name="文本占位符 4"/>
          <p:cNvSpPr>
            <a:spLocks noGrp="1"/>
          </p:cNvSpPr>
          <p:nvPr>
            <p:ph type="body" sz="quarter" idx="13"/>
          </p:nvPr>
        </p:nvSpPr>
        <p:spPr>
          <a:xfrm>
            <a:off x="425958" y="372829"/>
            <a:ext cx="5400978" cy="582613"/>
          </a:xfrm>
        </p:spPr>
        <p:txBody>
          <a:bodyPr>
            <a:normAutofit fontScale="85000" lnSpcReduction="10000"/>
          </a:bodyPr>
          <a:lstStyle/>
          <a:p>
            <a:r>
              <a:rPr lang="zh-CN" altLang="en-US" dirty="0"/>
              <a:t>平安开放平台，与本地资源共建共赢</a:t>
            </a:r>
          </a:p>
        </p:txBody>
      </p:sp>
      <p:sp>
        <p:nvSpPr>
          <p:cNvPr id="47" name="矩形 46"/>
          <p:cNvSpPr/>
          <p:nvPr/>
        </p:nvSpPr>
        <p:spPr>
          <a:xfrm>
            <a:off x="5869936" y="4308409"/>
            <a:ext cx="330497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应用运行容器</a:t>
            </a:r>
          </a:p>
        </p:txBody>
      </p:sp>
      <p:cxnSp>
        <p:nvCxnSpPr>
          <p:cNvPr id="6" name="肘形连接符 5"/>
          <p:cNvCxnSpPr>
            <a:stCxn id="94" idx="0"/>
            <a:endCxn id="33" idx="0"/>
          </p:cNvCxnSpPr>
          <p:nvPr/>
        </p:nvCxnSpPr>
        <p:spPr>
          <a:xfrm rot="16200000" flipH="1" flipV="1">
            <a:off x="9001315" y="188131"/>
            <a:ext cx="106136" cy="3779936"/>
          </a:xfrm>
          <a:prstGeom prst="bentConnector3">
            <a:avLst>
              <a:gd name="adj1" fmla="val -215384"/>
            </a:avLst>
          </a:prstGeom>
          <a:ln w="28575">
            <a:solidFill>
              <a:schemeClr val="bg1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肘形连接符 53"/>
          <p:cNvCxnSpPr>
            <a:stCxn id="94" idx="0"/>
            <a:endCxn id="58" idx="0"/>
          </p:cNvCxnSpPr>
          <p:nvPr/>
        </p:nvCxnSpPr>
        <p:spPr>
          <a:xfrm rot="16200000" flipH="1" flipV="1">
            <a:off x="9397234" y="592943"/>
            <a:ext cx="115030" cy="2979205"/>
          </a:xfrm>
          <a:prstGeom prst="bentConnector3">
            <a:avLst>
              <a:gd name="adj1" fmla="val -198731"/>
            </a:avLst>
          </a:prstGeom>
          <a:ln w="28575">
            <a:solidFill>
              <a:schemeClr val="bg1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肘形连接符 59"/>
          <p:cNvCxnSpPr>
            <a:stCxn id="95" idx="1"/>
            <a:endCxn id="61" idx="3"/>
          </p:cNvCxnSpPr>
          <p:nvPr/>
        </p:nvCxnSpPr>
        <p:spPr>
          <a:xfrm rot="10800000">
            <a:off x="9089193" y="2736253"/>
            <a:ext cx="1114959" cy="226975"/>
          </a:xfrm>
          <a:prstGeom prst="bentConnector3">
            <a:avLst>
              <a:gd name="adj1" fmla="val 50000"/>
            </a:avLst>
          </a:prstGeom>
          <a:ln w="28575">
            <a:solidFill>
              <a:schemeClr val="bg1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肘形连接符 61"/>
          <p:cNvCxnSpPr>
            <a:stCxn id="96" idx="1"/>
            <a:endCxn id="87" idx="3"/>
          </p:cNvCxnSpPr>
          <p:nvPr/>
        </p:nvCxnSpPr>
        <p:spPr>
          <a:xfrm rot="10800000" flipV="1">
            <a:off x="9248076" y="3661637"/>
            <a:ext cx="956076" cy="1432"/>
          </a:xfrm>
          <a:prstGeom prst="bentConnector3">
            <a:avLst>
              <a:gd name="adj1" fmla="val 50000"/>
            </a:avLst>
          </a:prstGeom>
          <a:ln w="28575">
            <a:solidFill>
              <a:schemeClr val="bg1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矩形 66"/>
          <p:cNvSpPr/>
          <p:nvPr/>
        </p:nvSpPr>
        <p:spPr>
          <a:xfrm>
            <a:off x="8585124" y="1284165"/>
            <a:ext cx="150247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开发、运营</a:t>
            </a:r>
          </a:p>
        </p:txBody>
      </p:sp>
      <p:sp>
        <p:nvSpPr>
          <p:cNvPr id="68" name="矩形 67"/>
          <p:cNvSpPr/>
          <p:nvPr/>
        </p:nvSpPr>
        <p:spPr>
          <a:xfrm>
            <a:off x="8962603" y="2425832"/>
            <a:ext cx="150247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开发、运营</a:t>
            </a:r>
          </a:p>
        </p:txBody>
      </p:sp>
      <p:sp>
        <p:nvSpPr>
          <p:cNvPr id="69" name="矩形 68"/>
          <p:cNvSpPr/>
          <p:nvPr/>
        </p:nvSpPr>
        <p:spPr>
          <a:xfrm>
            <a:off x="8981521" y="3316404"/>
            <a:ext cx="150247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开发、运营</a:t>
            </a:r>
          </a:p>
        </p:txBody>
      </p:sp>
    </p:spTree>
    <p:extLst>
      <p:ext uri="{BB962C8B-B14F-4D97-AF65-F5344CB8AC3E}">
        <p14:creationId xmlns:p14="http://schemas.microsoft.com/office/powerpoint/2010/main" val="3638261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矩形 61"/>
          <p:cNvSpPr/>
          <p:nvPr/>
        </p:nvSpPr>
        <p:spPr>
          <a:xfrm>
            <a:off x="1132672" y="1637572"/>
            <a:ext cx="4459272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有了大量的高频用户，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正式对外开放，吸引大量的第三方开发者进驻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，从而建立起自增长的开放平台；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3" name="组合 62"/>
          <p:cNvGrpSpPr/>
          <p:nvPr/>
        </p:nvGrpSpPr>
        <p:grpSpPr>
          <a:xfrm>
            <a:off x="609302" y="1819306"/>
            <a:ext cx="303045" cy="296528"/>
            <a:chOff x="122546" y="5991325"/>
            <a:chExt cx="303045" cy="296528"/>
          </a:xfrm>
          <a:solidFill>
            <a:sysClr val="window" lastClr="FFFFFF"/>
          </a:solidFill>
        </p:grpSpPr>
        <p:sp>
          <p:nvSpPr>
            <p:cNvPr id="65" name="Freeform 63"/>
            <p:cNvSpPr>
              <a:spLocks/>
            </p:cNvSpPr>
            <p:nvPr/>
          </p:nvSpPr>
          <p:spPr bwMode="auto">
            <a:xfrm>
              <a:off x="207269" y="5991325"/>
              <a:ext cx="135230" cy="155596"/>
            </a:xfrm>
            <a:custGeom>
              <a:avLst/>
              <a:gdLst>
                <a:gd name="T0" fmla="*/ 35 w 70"/>
                <a:gd name="T1" fmla="*/ 81 h 81"/>
                <a:gd name="T2" fmla="*/ 70 w 70"/>
                <a:gd name="T3" fmla="*/ 40 h 81"/>
                <a:gd name="T4" fmla="*/ 35 w 70"/>
                <a:gd name="T5" fmla="*/ 0 h 81"/>
                <a:gd name="T6" fmla="*/ 0 w 70"/>
                <a:gd name="T7" fmla="*/ 40 h 81"/>
                <a:gd name="T8" fmla="*/ 35 w 70"/>
                <a:gd name="T9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81">
                  <a:moveTo>
                    <a:pt x="35" y="81"/>
                  </a:moveTo>
                  <a:cubicBezTo>
                    <a:pt x="54" y="81"/>
                    <a:pt x="70" y="63"/>
                    <a:pt x="70" y="40"/>
                  </a:cubicBezTo>
                  <a:cubicBezTo>
                    <a:pt x="70" y="9"/>
                    <a:pt x="54" y="0"/>
                    <a:pt x="35" y="0"/>
                  </a:cubicBezTo>
                  <a:cubicBezTo>
                    <a:pt x="15" y="0"/>
                    <a:pt x="0" y="9"/>
                    <a:pt x="0" y="40"/>
                  </a:cubicBezTo>
                  <a:cubicBezTo>
                    <a:pt x="0" y="63"/>
                    <a:pt x="15" y="81"/>
                    <a:pt x="35" y="8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7" name="Freeform 64"/>
            <p:cNvSpPr>
              <a:spLocks/>
            </p:cNvSpPr>
            <p:nvPr/>
          </p:nvSpPr>
          <p:spPr bwMode="auto">
            <a:xfrm>
              <a:off x="122546" y="6150994"/>
              <a:ext cx="303045" cy="136859"/>
            </a:xfrm>
            <a:custGeom>
              <a:avLst/>
              <a:gdLst>
                <a:gd name="T0" fmla="*/ 156 w 157"/>
                <a:gd name="T1" fmla="*/ 59 h 71"/>
                <a:gd name="T2" fmla="*/ 138 w 157"/>
                <a:gd name="T3" fmla="*/ 19 h 71"/>
                <a:gd name="T4" fmla="*/ 134 w 157"/>
                <a:gd name="T5" fmla="*/ 15 h 71"/>
                <a:gd name="T6" fmla="*/ 107 w 157"/>
                <a:gd name="T7" fmla="*/ 0 h 71"/>
                <a:gd name="T8" fmla="*/ 105 w 157"/>
                <a:gd name="T9" fmla="*/ 1 h 71"/>
                <a:gd name="T10" fmla="*/ 79 w 157"/>
                <a:gd name="T11" fmla="*/ 10 h 71"/>
                <a:gd name="T12" fmla="*/ 52 w 157"/>
                <a:gd name="T13" fmla="*/ 1 h 71"/>
                <a:gd name="T14" fmla="*/ 51 w 157"/>
                <a:gd name="T15" fmla="*/ 0 h 71"/>
                <a:gd name="T16" fmla="*/ 23 w 157"/>
                <a:gd name="T17" fmla="*/ 15 h 71"/>
                <a:gd name="T18" fmla="*/ 19 w 157"/>
                <a:gd name="T19" fmla="*/ 19 h 71"/>
                <a:gd name="T20" fmla="*/ 1 w 157"/>
                <a:gd name="T21" fmla="*/ 59 h 71"/>
                <a:gd name="T22" fmla="*/ 2 w 157"/>
                <a:gd name="T23" fmla="*/ 67 h 71"/>
                <a:gd name="T24" fmla="*/ 10 w 157"/>
                <a:gd name="T25" fmla="*/ 71 h 71"/>
                <a:gd name="T26" fmla="*/ 148 w 157"/>
                <a:gd name="T27" fmla="*/ 71 h 71"/>
                <a:gd name="T28" fmla="*/ 155 w 157"/>
                <a:gd name="T29" fmla="*/ 67 h 71"/>
                <a:gd name="T30" fmla="*/ 156 w 157"/>
                <a:gd name="T31" fmla="*/ 59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57" h="71">
                  <a:moveTo>
                    <a:pt x="156" y="59"/>
                  </a:moveTo>
                  <a:cubicBezTo>
                    <a:pt x="138" y="19"/>
                    <a:pt x="138" y="19"/>
                    <a:pt x="138" y="19"/>
                  </a:cubicBezTo>
                  <a:cubicBezTo>
                    <a:pt x="138" y="17"/>
                    <a:pt x="136" y="16"/>
                    <a:pt x="134" y="15"/>
                  </a:cubicBezTo>
                  <a:cubicBezTo>
                    <a:pt x="107" y="0"/>
                    <a:pt x="107" y="0"/>
                    <a:pt x="107" y="0"/>
                  </a:cubicBezTo>
                  <a:cubicBezTo>
                    <a:pt x="106" y="0"/>
                    <a:pt x="106" y="0"/>
                    <a:pt x="105" y="1"/>
                  </a:cubicBezTo>
                  <a:cubicBezTo>
                    <a:pt x="97" y="6"/>
                    <a:pt x="88" y="10"/>
                    <a:pt x="79" y="10"/>
                  </a:cubicBezTo>
                  <a:cubicBezTo>
                    <a:pt x="69" y="10"/>
                    <a:pt x="60" y="6"/>
                    <a:pt x="52" y="1"/>
                  </a:cubicBezTo>
                  <a:cubicBezTo>
                    <a:pt x="52" y="0"/>
                    <a:pt x="51" y="0"/>
                    <a:pt x="51" y="0"/>
                  </a:cubicBezTo>
                  <a:cubicBezTo>
                    <a:pt x="23" y="15"/>
                    <a:pt x="23" y="15"/>
                    <a:pt x="23" y="15"/>
                  </a:cubicBezTo>
                  <a:cubicBezTo>
                    <a:pt x="21" y="16"/>
                    <a:pt x="20" y="17"/>
                    <a:pt x="19" y="19"/>
                  </a:cubicBezTo>
                  <a:cubicBezTo>
                    <a:pt x="1" y="59"/>
                    <a:pt x="1" y="59"/>
                    <a:pt x="1" y="59"/>
                  </a:cubicBezTo>
                  <a:cubicBezTo>
                    <a:pt x="0" y="61"/>
                    <a:pt x="1" y="65"/>
                    <a:pt x="2" y="67"/>
                  </a:cubicBezTo>
                  <a:cubicBezTo>
                    <a:pt x="4" y="70"/>
                    <a:pt x="7" y="71"/>
                    <a:pt x="10" y="71"/>
                  </a:cubicBezTo>
                  <a:cubicBezTo>
                    <a:pt x="148" y="71"/>
                    <a:pt x="148" y="71"/>
                    <a:pt x="148" y="71"/>
                  </a:cubicBezTo>
                  <a:cubicBezTo>
                    <a:pt x="151" y="71"/>
                    <a:pt x="154" y="70"/>
                    <a:pt x="155" y="67"/>
                  </a:cubicBezTo>
                  <a:cubicBezTo>
                    <a:pt x="157" y="65"/>
                    <a:pt x="157" y="61"/>
                    <a:pt x="156" y="5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86" name="矩形 85"/>
          <p:cNvSpPr/>
          <p:nvPr/>
        </p:nvSpPr>
        <p:spPr>
          <a:xfrm>
            <a:off x="1132672" y="3780899"/>
            <a:ext cx="445927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随着大量第三方的进驻，如游戏、卡券、金融服务、广告服务等等，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具备了丰富的流量变现能力，从而获得稳定的、可持续发展能力。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6" name="直接箭头连接符 55"/>
          <p:cNvCxnSpPr>
            <a:endCxn id="64" idx="1"/>
          </p:cNvCxnSpPr>
          <p:nvPr/>
        </p:nvCxnSpPr>
        <p:spPr>
          <a:xfrm flipV="1">
            <a:off x="9120336" y="2946636"/>
            <a:ext cx="720080" cy="11403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prstDash val="sysDot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圆角矩形 63"/>
          <p:cNvSpPr/>
          <p:nvPr/>
        </p:nvSpPr>
        <p:spPr>
          <a:xfrm>
            <a:off x="9840416" y="2401059"/>
            <a:ext cx="2016224" cy="1091154"/>
          </a:xfrm>
          <a:prstGeom prst="roundRect">
            <a:avLst>
              <a:gd name="adj" fmla="val 0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应用管理平台</a:t>
            </a:r>
          </a:p>
        </p:txBody>
      </p:sp>
      <p:sp>
        <p:nvSpPr>
          <p:cNvPr id="66" name="圆角矩形 65"/>
          <p:cNvSpPr/>
          <p:nvPr/>
        </p:nvSpPr>
        <p:spPr>
          <a:xfrm>
            <a:off x="9840416" y="4208633"/>
            <a:ext cx="2016224" cy="908537"/>
          </a:xfrm>
          <a:prstGeom prst="roundRect">
            <a:avLst>
              <a:gd name="adj" fmla="val 0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第三方开发商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服务商</a:t>
            </a:r>
          </a:p>
        </p:txBody>
      </p:sp>
      <p:cxnSp>
        <p:nvCxnSpPr>
          <p:cNvPr id="70" name="直接箭头连接符 69"/>
          <p:cNvCxnSpPr>
            <a:stCxn id="64" idx="2"/>
            <a:endCxn id="66" idx="0"/>
          </p:cNvCxnSpPr>
          <p:nvPr/>
        </p:nvCxnSpPr>
        <p:spPr>
          <a:xfrm>
            <a:off x="10848528" y="3492213"/>
            <a:ext cx="0" cy="716420"/>
          </a:xfrm>
          <a:prstGeom prst="straightConnector1">
            <a:avLst/>
          </a:prstGeom>
          <a:ln w="28575">
            <a:solidFill>
              <a:schemeClr val="bg1"/>
            </a:solidFill>
            <a:prstDash val="sysDot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221"/>
          <p:cNvSpPr/>
          <p:nvPr/>
        </p:nvSpPr>
        <p:spPr>
          <a:xfrm>
            <a:off x="10222337" y="3709492"/>
            <a:ext cx="1252381" cy="33855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dirty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开发、入驻</a:t>
            </a:r>
            <a:endParaRPr lang="en-GB" sz="1600" dirty="0">
              <a:solidFill>
                <a:srgbClr val="FF66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3" name="Rectangle 221"/>
          <p:cNvSpPr/>
          <p:nvPr/>
        </p:nvSpPr>
        <p:spPr>
          <a:xfrm>
            <a:off x="9205104" y="2654248"/>
            <a:ext cx="668576" cy="58477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dirty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筛选上架</a:t>
            </a:r>
            <a:endParaRPr lang="en-GB" sz="1600" dirty="0">
              <a:solidFill>
                <a:srgbClr val="FF66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640" y="3976946"/>
            <a:ext cx="330707" cy="330707"/>
          </a:xfrm>
          <a:prstGeom prst="rect">
            <a:avLst/>
          </a:prstGeom>
        </p:spPr>
      </p:pic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>
          <a:xfrm>
            <a:off x="425956" y="372829"/>
            <a:ext cx="6766414" cy="582613"/>
          </a:xfrm>
        </p:spPr>
        <p:txBody>
          <a:bodyPr>
            <a:normAutofit fontScale="92500"/>
          </a:bodyPr>
          <a:lstStyle/>
          <a:p>
            <a:r>
              <a:rPr lang="en-US" altLang="zh-CN" dirty="0"/>
              <a:t>Step.3 </a:t>
            </a:r>
            <a:r>
              <a:rPr lang="zh-CN" altLang="en-US" dirty="0"/>
              <a:t>生态服务</a:t>
            </a:r>
            <a:r>
              <a:rPr lang="en-US" altLang="zh-CN" dirty="0"/>
              <a:t>——</a:t>
            </a:r>
            <a:r>
              <a:rPr lang="zh-CN" altLang="en-US" dirty="0"/>
              <a:t>建立自增长的开放平台</a:t>
            </a:r>
          </a:p>
          <a:p>
            <a:endParaRPr lang="zh-CN" altLang="en-US" dirty="0"/>
          </a:p>
        </p:txBody>
      </p:sp>
      <p:grpSp>
        <p:nvGrpSpPr>
          <p:cNvPr id="48" name="组合 47"/>
          <p:cNvGrpSpPr/>
          <p:nvPr/>
        </p:nvGrpSpPr>
        <p:grpSpPr>
          <a:xfrm>
            <a:off x="5758194" y="1759600"/>
            <a:ext cx="954000" cy="954000"/>
            <a:chOff x="712954" y="3319627"/>
            <a:chExt cx="954000" cy="954000"/>
          </a:xfrm>
        </p:grpSpPr>
        <p:pic>
          <p:nvPicPr>
            <p:cNvPr id="57" name="图片 5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2954" y="3319627"/>
              <a:ext cx="954000" cy="954000"/>
            </a:xfrm>
            <a:prstGeom prst="rect">
              <a:avLst/>
            </a:prstGeom>
          </p:spPr>
        </p:pic>
        <p:sp>
          <p:nvSpPr>
            <p:cNvPr id="58" name="矩形 57"/>
            <p:cNvSpPr/>
            <p:nvPr/>
          </p:nvSpPr>
          <p:spPr>
            <a:xfrm>
              <a:off x="797722" y="3678734"/>
              <a:ext cx="648071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一卡通业务</a:t>
              </a:r>
            </a:p>
          </p:txBody>
        </p:sp>
      </p:grpSp>
      <p:grpSp>
        <p:nvGrpSpPr>
          <p:cNvPr id="59" name="组合 58"/>
          <p:cNvGrpSpPr/>
          <p:nvPr/>
        </p:nvGrpSpPr>
        <p:grpSpPr>
          <a:xfrm>
            <a:off x="6560425" y="1755553"/>
            <a:ext cx="952500" cy="952500"/>
            <a:chOff x="2179762" y="2453218"/>
            <a:chExt cx="952500" cy="952500"/>
          </a:xfrm>
        </p:grpSpPr>
        <p:pic>
          <p:nvPicPr>
            <p:cNvPr id="60" name="图片 5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79762" y="2453218"/>
              <a:ext cx="952500" cy="952500"/>
            </a:xfrm>
            <a:prstGeom prst="rect">
              <a:avLst/>
            </a:prstGeom>
          </p:spPr>
        </p:pic>
        <p:sp>
          <p:nvSpPr>
            <p:cNvPr id="61" name="矩形 60"/>
            <p:cNvSpPr/>
            <p:nvPr/>
          </p:nvSpPr>
          <p:spPr>
            <a:xfrm>
              <a:off x="2316388" y="2827471"/>
              <a:ext cx="648071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社保</a:t>
              </a:r>
              <a:endPara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业务</a:t>
              </a:r>
            </a:p>
          </p:txBody>
        </p:sp>
      </p:grpSp>
      <p:sp>
        <p:nvSpPr>
          <p:cNvPr id="68" name="圆角矩形 67"/>
          <p:cNvSpPr/>
          <p:nvPr/>
        </p:nvSpPr>
        <p:spPr>
          <a:xfrm>
            <a:off x="5758194" y="4361637"/>
            <a:ext cx="3312368" cy="751227"/>
          </a:xfrm>
          <a:prstGeom prst="roundRect">
            <a:avLst>
              <a:gd name="adj" fmla="val 0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矩形 68"/>
          <p:cNvSpPr/>
          <p:nvPr/>
        </p:nvSpPr>
        <p:spPr>
          <a:xfrm>
            <a:off x="5761889" y="4488438"/>
            <a:ext cx="33049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框架</a:t>
            </a:r>
          </a:p>
        </p:txBody>
      </p:sp>
      <p:sp>
        <p:nvSpPr>
          <p:cNvPr id="71" name="圆角矩形 70"/>
          <p:cNvSpPr/>
          <p:nvPr/>
        </p:nvSpPr>
        <p:spPr>
          <a:xfrm>
            <a:off x="5758194" y="1651180"/>
            <a:ext cx="3312368" cy="2658718"/>
          </a:xfrm>
          <a:prstGeom prst="roundRect">
            <a:avLst>
              <a:gd name="adj" fmla="val 0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4" name="组合 73"/>
          <p:cNvGrpSpPr/>
          <p:nvPr/>
        </p:nvGrpSpPr>
        <p:grpSpPr>
          <a:xfrm>
            <a:off x="7361156" y="1764447"/>
            <a:ext cx="952500" cy="952500"/>
            <a:chOff x="2179762" y="2453218"/>
            <a:chExt cx="952500" cy="952500"/>
          </a:xfrm>
        </p:grpSpPr>
        <p:pic>
          <p:nvPicPr>
            <p:cNvPr id="75" name="图片 7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79762" y="2453218"/>
              <a:ext cx="952500" cy="952500"/>
            </a:xfrm>
            <a:prstGeom prst="rect">
              <a:avLst/>
            </a:prstGeom>
          </p:spPr>
        </p:pic>
        <p:sp>
          <p:nvSpPr>
            <p:cNvPr id="76" name="矩形 75"/>
            <p:cNvSpPr/>
            <p:nvPr/>
          </p:nvSpPr>
          <p:spPr>
            <a:xfrm>
              <a:off x="2316388" y="2827471"/>
              <a:ext cx="648071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违章</a:t>
              </a:r>
              <a:endPara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处理</a:t>
              </a:r>
            </a:p>
          </p:txBody>
        </p:sp>
      </p:grpSp>
      <p:grpSp>
        <p:nvGrpSpPr>
          <p:cNvPr id="77" name="组合 76"/>
          <p:cNvGrpSpPr/>
          <p:nvPr/>
        </p:nvGrpSpPr>
        <p:grpSpPr>
          <a:xfrm>
            <a:off x="8161888" y="1749028"/>
            <a:ext cx="951058" cy="957155"/>
            <a:chOff x="7547138" y="2340666"/>
            <a:chExt cx="951058" cy="957155"/>
          </a:xfrm>
        </p:grpSpPr>
        <p:pic>
          <p:nvPicPr>
            <p:cNvPr id="78" name="图片 7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547138" y="2340666"/>
              <a:ext cx="951058" cy="957155"/>
            </a:xfrm>
            <a:prstGeom prst="rect">
              <a:avLst/>
            </a:prstGeom>
          </p:spPr>
        </p:pic>
        <p:sp>
          <p:nvSpPr>
            <p:cNvPr id="79" name="矩形 78"/>
            <p:cNvSpPr/>
            <p:nvPr/>
          </p:nvSpPr>
          <p:spPr>
            <a:xfrm>
              <a:off x="7698631" y="2721443"/>
              <a:ext cx="648071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公积金</a:t>
              </a:r>
              <a:endPara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查询</a:t>
              </a:r>
            </a:p>
          </p:txBody>
        </p:sp>
      </p:grpSp>
      <p:grpSp>
        <p:nvGrpSpPr>
          <p:cNvPr id="80" name="组合 79"/>
          <p:cNvGrpSpPr/>
          <p:nvPr/>
        </p:nvGrpSpPr>
        <p:grpSpPr>
          <a:xfrm>
            <a:off x="6567815" y="2815402"/>
            <a:ext cx="952500" cy="952500"/>
            <a:chOff x="2179762" y="2453218"/>
            <a:chExt cx="952500" cy="952500"/>
          </a:xfrm>
        </p:grpSpPr>
        <p:pic>
          <p:nvPicPr>
            <p:cNvPr id="81" name="图片 8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79762" y="2453218"/>
              <a:ext cx="952500" cy="952500"/>
            </a:xfrm>
            <a:prstGeom prst="rect">
              <a:avLst/>
            </a:prstGeom>
          </p:spPr>
        </p:pic>
        <p:sp>
          <p:nvSpPr>
            <p:cNvPr id="82" name="矩形 81"/>
            <p:cNvSpPr/>
            <p:nvPr/>
          </p:nvSpPr>
          <p:spPr>
            <a:xfrm>
              <a:off x="2316388" y="2990267"/>
              <a:ext cx="648071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火车票</a:t>
              </a:r>
            </a:p>
          </p:txBody>
        </p:sp>
      </p:grpSp>
      <p:grpSp>
        <p:nvGrpSpPr>
          <p:cNvPr id="83" name="组合 82"/>
          <p:cNvGrpSpPr/>
          <p:nvPr/>
        </p:nvGrpSpPr>
        <p:grpSpPr>
          <a:xfrm>
            <a:off x="7368546" y="2824296"/>
            <a:ext cx="952500" cy="952500"/>
            <a:chOff x="2179762" y="2453218"/>
            <a:chExt cx="952500" cy="952500"/>
          </a:xfrm>
        </p:grpSpPr>
        <p:pic>
          <p:nvPicPr>
            <p:cNvPr id="84" name="图片 8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79762" y="2453218"/>
              <a:ext cx="952500" cy="952500"/>
            </a:xfrm>
            <a:prstGeom prst="rect">
              <a:avLst/>
            </a:prstGeom>
          </p:spPr>
        </p:pic>
        <p:sp>
          <p:nvSpPr>
            <p:cNvPr id="85" name="矩形 84"/>
            <p:cNvSpPr/>
            <p:nvPr/>
          </p:nvSpPr>
          <p:spPr>
            <a:xfrm>
              <a:off x="2316388" y="2827471"/>
              <a:ext cx="648071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话费</a:t>
              </a:r>
              <a:endPara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充值</a:t>
              </a:r>
            </a:p>
          </p:txBody>
        </p:sp>
      </p:grpSp>
      <p:grpSp>
        <p:nvGrpSpPr>
          <p:cNvPr id="87" name="组合 86"/>
          <p:cNvGrpSpPr/>
          <p:nvPr/>
        </p:nvGrpSpPr>
        <p:grpSpPr>
          <a:xfrm>
            <a:off x="8169278" y="2808877"/>
            <a:ext cx="951058" cy="957155"/>
            <a:chOff x="7547138" y="2340666"/>
            <a:chExt cx="951058" cy="957155"/>
          </a:xfrm>
        </p:grpSpPr>
        <p:pic>
          <p:nvPicPr>
            <p:cNvPr id="88" name="图片 8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547138" y="2340666"/>
              <a:ext cx="951058" cy="957155"/>
            </a:xfrm>
            <a:prstGeom prst="rect">
              <a:avLst/>
            </a:prstGeom>
          </p:spPr>
        </p:pic>
        <p:sp>
          <p:nvSpPr>
            <p:cNvPr id="89" name="矩形 88"/>
            <p:cNvSpPr/>
            <p:nvPr/>
          </p:nvSpPr>
          <p:spPr>
            <a:xfrm>
              <a:off x="7698631" y="2721443"/>
              <a:ext cx="648071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生活</a:t>
              </a:r>
              <a:endPara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缴费</a:t>
              </a:r>
            </a:p>
          </p:txBody>
        </p:sp>
      </p:grpSp>
      <p:grpSp>
        <p:nvGrpSpPr>
          <p:cNvPr id="90" name="组合 89"/>
          <p:cNvGrpSpPr/>
          <p:nvPr/>
        </p:nvGrpSpPr>
        <p:grpSpPr>
          <a:xfrm>
            <a:off x="5774192" y="2808069"/>
            <a:ext cx="952500" cy="952500"/>
            <a:chOff x="2179762" y="2453218"/>
            <a:chExt cx="952500" cy="952500"/>
          </a:xfrm>
        </p:grpSpPr>
        <p:pic>
          <p:nvPicPr>
            <p:cNvPr id="91" name="图片 9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79762" y="2453218"/>
              <a:ext cx="952500" cy="952500"/>
            </a:xfrm>
            <a:prstGeom prst="rect">
              <a:avLst/>
            </a:prstGeom>
          </p:spPr>
        </p:pic>
        <p:sp>
          <p:nvSpPr>
            <p:cNvPr id="92" name="矩形 91"/>
            <p:cNvSpPr/>
            <p:nvPr/>
          </p:nvSpPr>
          <p:spPr>
            <a:xfrm>
              <a:off x="2316388" y="2986567"/>
              <a:ext cx="648071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电影票</a:t>
              </a:r>
            </a:p>
          </p:txBody>
        </p:sp>
      </p:grpSp>
      <p:sp>
        <p:nvSpPr>
          <p:cNvPr id="93" name="矩形 92"/>
          <p:cNvSpPr/>
          <p:nvPr/>
        </p:nvSpPr>
        <p:spPr>
          <a:xfrm>
            <a:off x="5742196" y="3932795"/>
            <a:ext cx="330497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应用运行容器</a:t>
            </a:r>
          </a:p>
        </p:txBody>
      </p:sp>
    </p:spTree>
    <p:extLst>
      <p:ext uri="{BB962C8B-B14F-4D97-AF65-F5344CB8AC3E}">
        <p14:creationId xmlns:p14="http://schemas.microsoft.com/office/powerpoint/2010/main" val="296344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合作方式</a:t>
            </a:r>
            <a:endParaRPr lang="en-US" altLang="zh-CN" dirty="0"/>
          </a:p>
        </p:txBody>
      </p:sp>
      <p:sp>
        <p:nvSpPr>
          <p:cNvPr id="125" name="Freeform 1176"/>
          <p:cNvSpPr>
            <a:spLocks/>
          </p:cNvSpPr>
          <p:nvPr/>
        </p:nvSpPr>
        <p:spPr bwMode="auto">
          <a:xfrm>
            <a:off x="5733956" y="4141040"/>
            <a:ext cx="2819138" cy="2151542"/>
          </a:xfrm>
          <a:custGeom>
            <a:avLst/>
            <a:gdLst>
              <a:gd name="T0" fmla="*/ 353 w 1330"/>
              <a:gd name="T1" fmla="*/ 0 h 1015"/>
              <a:gd name="T2" fmla="*/ 0 w 1330"/>
              <a:gd name="T3" fmla="*/ 934 h 1015"/>
              <a:gd name="T4" fmla="*/ 792 w 1330"/>
              <a:gd name="T5" fmla="*/ 889 h 1015"/>
              <a:gd name="T6" fmla="*/ 1330 w 1330"/>
              <a:gd name="T7" fmla="*/ 370 h 1015"/>
              <a:gd name="T8" fmla="*/ 353 w 1330"/>
              <a:gd name="T9" fmla="*/ 0 h 10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330" h="1015">
                <a:moveTo>
                  <a:pt x="353" y="0"/>
                </a:moveTo>
                <a:cubicBezTo>
                  <a:pt x="0" y="934"/>
                  <a:pt x="0" y="934"/>
                  <a:pt x="0" y="934"/>
                </a:cubicBezTo>
                <a:cubicBezTo>
                  <a:pt x="252" y="1015"/>
                  <a:pt x="533" y="1006"/>
                  <a:pt x="792" y="889"/>
                </a:cubicBezTo>
                <a:cubicBezTo>
                  <a:pt x="1036" y="779"/>
                  <a:pt x="1220" y="592"/>
                  <a:pt x="1330" y="370"/>
                </a:cubicBezTo>
                <a:lnTo>
                  <a:pt x="353" y="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6" name="Freeform 1177"/>
          <p:cNvSpPr>
            <a:spLocks/>
          </p:cNvSpPr>
          <p:nvPr/>
        </p:nvSpPr>
        <p:spPr bwMode="auto">
          <a:xfrm>
            <a:off x="3982615" y="2407689"/>
            <a:ext cx="2121075" cy="1746503"/>
          </a:xfrm>
          <a:custGeom>
            <a:avLst/>
            <a:gdLst>
              <a:gd name="T0" fmla="*/ 292 w 1001"/>
              <a:gd name="T1" fmla="*/ 0 h 824"/>
              <a:gd name="T2" fmla="*/ 47 w 1001"/>
              <a:gd name="T3" fmla="*/ 824 h 824"/>
              <a:gd name="T4" fmla="*/ 1001 w 1001"/>
              <a:gd name="T5" fmla="*/ 707 h 824"/>
              <a:gd name="T6" fmla="*/ 292 w 1001"/>
              <a:gd name="T7" fmla="*/ 0 h 8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01" h="824">
                <a:moveTo>
                  <a:pt x="292" y="0"/>
                </a:moveTo>
                <a:cubicBezTo>
                  <a:pt x="145" y="162"/>
                  <a:pt x="0" y="477"/>
                  <a:pt x="47" y="824"/>
                </a:cubicBezTo>
                <a:cubicBezTo>
                  <a:pt x="1001" y="707"/>
                  <a:pt x="1001" y="707"/>
                  <a:pt x="1001" y="707"/>
                </a:cubicBezTo>
                <a:lnTo>
                  <a:pt x="292" y="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27" name="组合 126"/>
          <p:cNvGrpSpPr/>
          <p:nvPr/>
        </p:nvGrpSpPr>
        <p:grpSpPr>
          <a:xfrm>
            <a:off x="4870082" y="816311"/>
            <a:ext cx="5096162" cy="2829184"/>
            <a:chOff x="4870082" y="816311"/>
            <a:chExt cx="5096162" cy="2829184"/>
          </a:xfrm>
        </p:grpSpPr>
        <p:grpSp>
          <p:nvGrpSpPr>
            <p:cNvPr id="128" name="Group 19"/>
            <p:cNvGrpSpPr/>
            <p:nvPr/>
          </p:nvGrpSpPr>
          <p:grpSpPr>
            <a:xfrm>
              <a:off x="4870082" y="1545031"/>
              <a:ext cx="3060190" cy="2100464"/>
              <a:chOff x="4565904" y="1584605"/>
              <a:chExt cx="3060190" cy="2100464"/>
            </a:xfrm>
          </p:grpSpPr>
          <p:sp>
            <p:nvSpPr>
              <p:cNvPr id="133" name="Freeform 1174"/>
              <p:cNvSpPr>
                <a:spLocks/>
              </p:cNvSpPr>
              <p:nvPr/>
            </p:nvSpPr>
            <p:spPr bwMode="auto">
              <a:xfrm>
                <a:off x="4565904" y="1584605"/>
                <a:ext cx="3060190" cy="2100464"/>
              </a:xfrm>
              <a:custGeom>
                <a:avLst/>
                <a:gdLst>
                  <a:gd name="T0" fmla="*/ 706 w 1444"/>
                  <a:gd name="T1" fmla="*/ 991 h 991"/>
                  <a:gd name="T2" fmla="*/ 1444 w 1444"/>
                  <a:gd name="T3" fmla="*/ 252 h 991"/>
                  <a:gd name="T4" fmla="*/ 741 w 1444"/>
                  <a:gd name="T5" fmla="*/ 0 h 991"/>
                  <a:gd name="T6" fmla="*/ 0 w 1444"/>
                  <a:gd name="T7" fmla="*/ 284 h 991"/>
                  <a:gd name="T8" fmla="*/ 706 w 1444"/>
                  <a:gd name="T9" fmla="*/ 991 h 9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44" h="991">
                    <a:moveTo>
                      <a:pt x="706" y="991"/>
                    </a:moveTo>
                    <a:cubicBezTo>
                      <a:pt x="1444" y="252"/>
                      <a:pt x="1444" y="252"/>
                      <a:pt x="1444" y="252"/>
                    </a:cubicBezTo>
                    <a:cubicBezTo>
                      <a:pt x="1253" y="94"/>
                      <a:pt x="1008" y="0"/>
                      <a:pt x="741" y="0"/>
                    </a:cubicBezTo>
                    <a:cubicBezTo>
                      <a:pt x="456" y="0"/>
                      <a:pt x="196" y="107"/>
                      <a:pt x="0" y="284"/>
                    </a:cubicBezTo>
                    <a:lnTo>
                      <a:pt x="706" y="991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4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34" name="TextBox 14"/>
              <p:cNvSpPr txBox="1"/>
              <p:nvPr/>
            </p:nvSpPr>
            <p:spPr>
              <a:xfrm>
                <a:off x="5593299" y="1856057"/>
                <a:ext cx="100540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sz="32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产品</a:t>
                </a:r>
                <a:endParaRPr lang="en-GB" sz="32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29" name="Rectangle 35"/>
            <p:cNvSpPr/>
            <p:nvPr/>
          </p:nvSpPr>
          <p:spPr>
            <a:xfrm>
              <a:off x="7275443" y="816311"/>
              <a:ext cx="2690801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APP</a:t>
              </a:r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产品无偿赠送给一卡通公司</a:t>
              </a:r>
              <a:endParaRPr lang="en-GB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30" name="直接连接符 129"/>
            <p:cNvCxnSpPr/>
            <p:nvPr/>
          </p:nvCxnSpPr>
          <p:spPr>
            <a:xfrm>
              <a:off x="7275443" y="1124088"/>
              <a:ext cx="2623931" cy="0"/>
            </a:xfrm>
            <a:prstGeom prst="line">
              <a:avLst/>
            </a:prstGeom>
            <a:ln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直接连接符 130"/>
            <p:cNvCxnSpPr/>
            <p:nvPr/>
          </p:nvCxnSpPr>
          <p:spPr>
            <a:xfrm>
              <a:off x="8053718" y="1124088"/>
              <a:ext cx="0" cy="409827"/>
            </a:xfrm>
            <a:prstGeom prst="line">
              <a:avLst/>
            </a:prstGeom>
            <a:ln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直接连接符 131"/>
            <p:cNvCxnSpPr/>
            <p:nvPr/>
          </p:nvCxnSpPr>
          <p:spPr>
            <a:xfrm flipH="1">
              <a:off x="7685907" y="1533915"/>
              <a:ext cx="367812" cy="328275"/>
            </a:xfrm>
            <a:prstGeom prst="line">
              <a:avLst/>
            </a:prstGeom>
            <a:ln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5" name="组合 134"/>
          <p:cNvGrpSpPr/>
          <p:nvPr/>
        </p:nvGrpSpPr>
        <p:grpSpPr>
          <a:xfrm>
            <a:off x="6616586" y="1965735"/>
            <a:ext cx="5401353" cy="2690563"/>
            <a:chOff x="6616586" y="1965735"/>
            <a:chExt cx="5401353" cy="2690563"/>
          </a:xfrm>
        </p:grpSpPr>
        <p:grpSp>
          <p:nvGrpSpPr>
            <p:cNvPr id="136" name="Group 20"/>
            <p:cNvGrpSpPr/>
            <p:nvPr/>
          </p:nvGrpSpPr>
          <p:grpSpPr>
            <a:xfrm>
              <a:off x="6616586" y="2322848"/>
              <a:ext cx="2189179" cy="2333450"/>
              <a:chOff x="6312408" y="2362422"/>
              <a:chExt cx="2189179" cy="2333450"/>
            </a:xfrm>
          </p:grpSpPr>
          <p:sp>
            <p:nvSpPr>
              <p:cNvPr id="141" name="Freeform 1175"/>
              <p:cNvSpPr>
                <a:spLocks/>
              </p:cNvSpPr>
              <p:nvPr/>
            </p:nvSpPr>
            <p:spPr bwMode="auto">
              <a:xfrm>
                <a:off x="6312408" y="2362422"/>
                <a:ext cx="2189179" cy="2333450"/>
              </a:xfrm>
              <a:custGeom>
                <a:avLst/>
                <a:gdLst>
                  <a:gd name="T0" fmla="*/ 964 w 1033"/>
                  <a:gd name="T1" fmla="*/ 1101 h 1101"/>
                  <a:gd name="T2" fmla="*/ 1025 w 1033"/>
                  <a:gd name="T3" fmla="*/ 741 h 1101"/>
                  <a:gd name="T4" fmla="*/ 740 w 1033"/>
                  <a:gd name="T5" fmla="*/ 0 h 1101"/>
                  <a:gd name="T6" fmla="*/ 0 w 1033"/>
                  <a:gd name="T7" fmla="*/ 741 h 1101"/>
                  <a:gd name="T8" fmla="*/ 964 w 1033"/>
                  <a:gd name="T9" fmla="*/ 1101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33" h="1101">
                    <a:moveTo>
                      <a:pt x="964" y="1101"/>
                    </a:moveTo>
                    <a:cubicBezTo>
                      <a:pt x="1028" y="931"/>
                      <a:pt x="1020" y="923"/>
                      <a:pt x="1025" y="741"/>
                    </a:cubicBezTo>
                    <a:cubicBezTo>
                      <a:pt x="1033" y="439"/>
                      <a:pt x="917" y="196"/>
                      <a:pt x="740" y="0"/>
                    </a:cubicBezTo>
                    <a:cubicBezTo>
                      <a:pt x="0" y="741"/>
                      <a:pt x="0" y="741"/>
                      <a:pt x="0" y="741"/>
                    </a:cubicBezTo>
                    <a:lnTo>
                      <a:pt x="964" y="1101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4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42" name="TextBox 18"/>
              <p:cNvSpPr txBox="1"/>
              <p:nvPr/>
            </p:nvSpPr>
            <p:spPr>
              <a:xfrm>
                <a:off x="7381729" y="3274534"/>
                <a:ext cx="100860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sz="32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开发</a:t>
                </a:r>
                <a:endParaRPr lang="en-GB" sz="32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37" name="Rectangle 49"/>
            <p:cNvSpPr/>
            <p:nvPr/>
          </p:nvSpPr>
          <p:spPr>
            <a:xfrm>
              <a:off x="9560918" y="1965735"/>
              <a:ext cx="2457021" cy="102374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业务模块可由我们无偿帮助开发，也可以由一卡通公司自主开发</a:t>
              </a:r>
              <a:endPara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38" name="直接连接符 137"/>
            <p:cNvCxnSpPr/>
            <p:nvPr/>
          </p:nvCxnSpPr>
          <p:spPr>
            <a:xfrm>
              <a:off x="9526478" y="1972106"/>
              <a:ext cx="0" cy="1017371"/>
            </a:xfrm>
            <a:prstGeom prst="line">
              <a:avLst/>
            </a:prstGeom>
            <a:ln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直接连接符 138"/>
            <p:cNvCxnSpPr/>
            <p:nvPr/>
          </p:nvCxnSpPr>
          <p:spPr>
            <a:xfrm flipH="1">
              <a:off x="9027813" y="2513878"/>
              <a:ext cx="498665" cy="0"/>
            </a:xfrm>
            <a:prstGeom prst="line">
              <a:avLst/>
            </a:prstGeom>
            <a:ln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直接连接符 139"/>
            <p:cNvCxnSpPr/>
            <p:nvPr/>
          </p:nvCxnSpPr>
          <p:spPr>
            <a:xfrm flipH="1">
              <a:off x="8628983" y="2508981"/>
              <a:ext cx="398830" cy="549362"/>
            </a:xfrm>
            <a:prstGeom prst="line">
              <a:avLst/>
            </a:prstGeom>
            <a:ln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3" name="组合 142"/>
          <p:cNvGrpSpPr/>
          <p:nvPr/>
        </p:nvGrpSpPr>
        <p:grpSpPr>
          <a:xfrm>
            <a:off x="5724068" y="4141040"/>
            <a:ext cx="6293871" cy="2151542"/>
            <a:chOff x="5724068" y="4141040"/>
            <a:chExt cx="6293871" cy="2151542"/>
          </a:xfrm>
        </p:grpSpPr>
        <p:grpSp>
          <p:nvGrpSpPr>
            <p:cNvPr id="144" name="Group 21"/>
            <p:cNvGrpSpPr/>
            <p:nvPr/>
          </p:nvGrpSpPr>
          <p:grpSpPr>
            <a:xfrm>
              <a:off x="5724068" y="4141040"/>
              <a:ext cx="2819138" cy="2151542"/>
              <a:chOff x="5419890" y="4180614"/>
              <a:chExt cx="2819138" cy="2151542"/>
            </a:xfrm>
          </p:grpSpPr>
          <p:sp>
            <p:nvSpPr>
              <p:cNvPr id="149" name="Freeform 1176"/>
              <p:cNvSpPr>
                <a:spLocks/>
              </p:cNvSpPr>
              <p:nvPr/>
            </p:nvSpPr>
            <p:spPr bwMode="auto">
              <a:xfrm>
                <a:off x="5419890" y="4180614"/>
                <a:ext cx="2819138" cy="2151542"/>
              </a:xfrm>
              <a:custGeom>
                <a:avLst/>
                <a:gdLst>
                  <a:gd name="T0" fmla="*/ 353 w 1330"/>
                  <a:gd name="T1" fmla="*/ 0 h 1015"/>
                  <a:gd name="T2" fmla="*/ 0 w 1330"/>
                  <a:gd name="T3" fmla="*/ 934 h 1015"/>
                  <a:gd name="T4" fmla="*/ 792 w 1330"/>
                  <a:gd name="T5" fmla="*/ 889 h 1015"/>
                  <a:gd name="T6" fmla="*/ 1330 w 1330"/>
                  <a:gd name="T7" fmla="*/ 370 h 1015"/>
                  <a:gd name="T8" fmla="*/ 353 w 1330"/>
                  <a:gd name="T9" fmla="*/ 0 h 10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30" h="1015">
                    <a:moveTo>
                      <a:pt x="353" y="0"/>
                    </a:moveTo>
                    <a:cubicBezTo>
                      <a:pt x="0" y="934"/>
                      <a:pt x="0" y="934"/>
                      <a:pt x="0" y="934"/>
                    </a:cubicBezTo>
                    <a:cubicBezTo>
                      <a:pt x="252" y="1015"/>
                      <a:pt x="533" y="1006"/>
                      <a:pt x="792" y="889"/>
                    </a:cubicBezTo>
                    <a:cubicBezTo>
                      <a:pt x="1036" y="779"/>
                      <a:pt x="1220" y="592"/>
                      <a:pt x="1330" y="370"/>
                    </a:cubicBezTo>
                    <a:lnTo>
                      <a:pt x="353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4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0" name="TextBox 15"/>
              <p:cNvSpPr txBox="1"/>
              <p:nvPr/>
            </p:nvSpPr>
            <p:spPr>
              <a:xfrm>
                <a:off x="6287082" y="5246255"/>
                <a:ext cx="100860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sz="32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运维</a:t>
                </a:r>
                <a:endParaRPr lang="en-GB" sz="32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45" name="Rectangle 52"/>
            <p:cNvSpPr/>
            <p:nvPr/>
          </p:nvSpPr>
          <p:spPr>
            <a:xfrm>
              <a:off x="9560918" y="4261257"/>
              <a:ext cx="2457021" cy="10618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前期可由我们无偿帮助完成运行环境的安装配置和部署，直到完全交接给一卡通公司。</a:t>
              </a:r>
              <a:endParaRPr lang="en-GB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46" name="直接连接符 145"/>
            <p:cNvCxnSpPr/>
            <p:nvPr/>
          </p:nvCxnSpPr>
          <p:spPr>
            <a:xfrm>
              <a:off x="9526478" y="4403002"/>
              <a:ext cx="0" cy="881997"/>
            </a:xfrm>
            <a:prstGeom prst="line">
              <a:avLst/>
            </a:prstGeom>
            <a:ln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直接连接符 146"/>
            <p:cNvCxnSpPr/>
            <p:nvPr/>
          </p:nvCxnSpPr>
          <p:spPr>
            <a:xfrm flipH="1">
              <a:off x="8945258" y="4953755"/>
              <a:ext cx="581220" cy="545313"/>
            </a:xfrm>
            <a:prstGeom prst="line">
              <a:avLst/>
            </a:prstGeom>
            <a:ln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直接连接符 147"/>
            <p:cNvCxnSpPr/>
            <p:nvPr/>
          </p:nvCxnSpPr>
          <p:spPr>
            <a:xfrm flipH="1" flipV="1">
              <a:off x="8190211" y="5499068"/>
              <a:ext cx="755047" cy="1"/>
            </a:xfrm>
            <a:prstGeom prst="line">
              <a:avLst/>
            </a:prstGeom>
            <a:ln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1" name="组合 150"/>
          <p:cNvGrpSpPr/>
          <p:nvPr/>
        </p:nvGrpSpPr>
        <p:grpSpPr>
          <a:xfrm>
            <a:off x="488506" y="2394537"/>
            <a:ext cx="5627159" cy="1746503"/>
            <a:chOff x="488506" y="2394537"/>
            <a:chExt cx="5627159" cy="1746503"/>
          </a:xfrm>
        </p:grpSpPr>
        <p:grpSp>
          <p:nvGrpSpPr>
            <p:cNvPr id="152" name="Group 23"/>
            <p:cNvGrpSpPr/>
            <p:nvPr/>
          </p:nvGrpSpPr>
          <p:grpSpPr>
            <a:xfrm>
              <a:off x="3994590" y="2394537"/>
              <a:ext cx="2121075" cy="1746503"/>
              <a:chOff x="3690412" y="2434111"/>
              <a:chExt cx="2121075" cy="1746503"/>
            </a:xfrm>
          </p:grpSpPr>
          <p:sp>
            <p:nvSpPr>
              <p:cNvPr id="157" name="Freeform 1177"/>
              <p:cNvSpPr>
                <a:spLocks/>
              </p:cNvSpPr>
              <p:nvPr/>
            </p:nvSpPr>
            <p:spPr bwMode="auto">
              <a:xfrm>
                <a:off x="3690412" y="2434111"/>
                <a:ext cx="2121075" cy="1746503"/>
              </a:xfrm>
              <a:custGeom>
                <a:avLst/>
                <a:gdLst>
                  <a:gd name="T0" fmla="*/ 292 w 1001"/>
                  <a:gd name="T1" fmla="*/ 0 h 824"/>
                  <a:gd name="T2" fmla="*/ 47 w 1001"/>
                  <a:gd name="T3" fmla="*/ 824 h 824"/>
                  <a:gd name="T4" fmla="*/ 1001 w 1001"/>
                  <a:gd name="T5" fmla="*/ 707 h 824"/>
                  <a:gd name="T6" fmla="*/ 292 w 1001"/>
                  <a:gd name="T7" fmla="*/ 0 h 8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01" h="824">
                    <a:moveTo>
                      <a:pt x="292" y="0"/>
                    </a:moveTo>
                    <a:cubicBezTo>
                      <a:pt x="145" y="162"/>
                      <a:pt x="0" y="477"/>
                      <a:pt x="47" y="824"/>
                    </a:cubicBezTo>
                    <a:cubicBezTo>
                      <a:pt x="1001" y="707"/>
                      <a:pt x="1001" y="707"/>
                      <a:pt x="1001" y="707"/>
                    </a:cubicBezTo>
                    <a:lnTo>
                      <a:pt x="292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8" name="TextBox 17"/>
              <p:cNvSpPr txBox="1"/>
              <p:nvPr/>
            </p:nvSpPr>
            <p:spPr>
              <a:xfrm>
                <a:off x="3866749" y="3097917"/>
                <a:ext cx="100540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sz="32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运营</a:t>
                </a:r>
                <a:endParaRPr lang="en-GB" sz="32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53" name="Rectangle 39"/>
            <p:cNvSpPr/>
            <p:nvPr/>
          </p:nvSpPr>
          <p:spPr>
            <a:xfrm>
              <a:off x="488506" y="2511722"/>
              <a:ext cx="2833186" cy="102374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我们提供无偿代运营服务，一卡通公司也可以自主运营或采购其他代运营服务。</a:t>
              </a:r>
              <a:endParaRPr lang="en-GB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54" name="直接连接符 153"/>
            <p:cNvCxnSpPr/>
            <p:nvPr/>
          </p:nvCxnSpPr>
          <p:spPr>
            <a:xfrm>
              <a:off x="3173108" y="2508981"/>
              <a:ext cx="0" cy="1026483"/>
            </a:xfrm>
            <a:prstGeom prst="line">
              <a:avLst/>
            </a:prstGeom>
            <a:ln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直接连接符 154"/>
            <p:cNvCxnSpPr/>
            <p:nvPr/>
          </p:nvCxnSpPr>
          <p:spPr>
            <a:xfrm>
              <a:off x="3173108" y="2865006"/>
              <a:ext cx="662940" cy="0"/>
            </a:xfrm>
            <a:prstGeom prst="line">
              <a:avLst/>
            </a:prstGeom>
            <a:ln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直接连接符 155"/>
            <p:cNvCxnSpPr/>
            <p:nvPr/>
          </p:nvCxnSpPr>
          <p:spPr>
            <a:xfrm>
              <a:off x="3824618" y="2858873"/>
              <a:ext cx="346309" cy="346309"/>
            </a:xfrm>
            <a:prstGeom prst="line">
              <a:avLst/>
            </a:prstGeom>
            <a:ln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9" name="组合 158"/>
          <p:cNvGrpSpPr/>
          <p:nvPr/>
        </p:nvGrpSpPr>
        <p:grpSpPr>
          <a:xfrm>
            <a:off x="516179" y="4141040"/>
            <a:ext cx="5714724" cy="1841674"/>
            <a:chOff x="564928" y="4158066"/>
            <a:chExt cx="5714724" cy="1841674"/>
          </a:xfrm>
        </p:grpSpPr>
        <p:grpSp>
          <p:nvGrpSpPr>
            <p:cNvPr id="160" name="Group 22"/>
            <p:cNvGrpSpPr/>
            <p:nvPr/>
          </p:nvGrpSpPr>
          <p:grpSpPr>
            <a:xfrm>
              <a:off x="4157681" y="4158066"/>
              <a:ext cx="2121971" cy="1831633"/>
              <a:chOff x="3853503" y="4197640"/>
              <a:chExt cx="2121971" cy="1831633"/>
            </a:xfrm>
            <a:solidFill>
              <a:srgbClr val="FF3399"/>
            </a:solidFill>
          </p:grpSpPr>
          <p:sp>
            <p:nvSpPr>
              <p:cNvPr id="165" name="Freeform 1178"/>
              <p:cNvSpPr>
                <a:spLocks/>
              </p:cNvSpPr>
              <p:nvPr/>
            </p:nvSpPr>
            <p:spPr bwMode="auto">
              <a:xfrm>
                <a:off x="3853503" y="4197640"/>
                <a:ext cx="2121971" cy="1831633"/>
              </a:xfrm>
              <a:custGeom>
                <a:avLst/>
                <a:gdLst>
                  <a:gd name="T0" fmla="*/ 0 w 1001"/>
                  <a:gd name="T1" fmla="*/ 158 h 864"/>
                  <a:gd name="T2" fmla="*/ 579 w 1001"/>
                  <a:gd name="T3" fmla="*/ 864 h 864"/>
                  <a:gd name="T4" fmla="*/ 1001 w 1001"/>
                  <a:gd name="T5" fmla="*/ 0 h 864"/>
                  <a:gd name="T6" fmla="*/ 0 w 1001"/>
                  <a:gd name="T7" fmla="*/ 158 h 8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01" h="864">
                    <a:moveTo>
                      <a:pt x="0" y="158"/>
                    </a:moveTo>
                    <a:cubicBezTo>
                      <a:pt x="68" y="414"/>
                      <a:pt x="262" y="714"/>
                      <a:pt x="579" y="864"/>
                    </a:cubicBezTo>
                    <a:cubicBezTo>
                      <a:pt x="1001" y="0"/>
                      <a:pt x="1001" y="0"/>
                      <a:pt x="1001" y="0"/>
                    </a:cubicBezTo>
                    <a:lnTo>
                      <a:pt x="0" y="158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4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6" name="TextBox 16"/>
              <p:cNvSpPr txBox="1"/>
              <p:nvPr/>
            </p:nvSpPr>
            <p:spPr>
              <a:xfrm>
                <a:off x="4221492" y="4699660"/>
                <a:ext cx="100860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sz="32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推广</a:t>
                </a:r>
                <a:endParaRPr lang="en-GB" sz="32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61" name="Rectangle 42"/>
            <p:cNvSpPr/>
            <p:nvPr/>
          </p:nvSpPr>
          <p:spPr>
            <a:xfrm>
              <a:off x="564928" y="4907943"/>
              <a:ext cx="3065536" cy="10618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zh-CN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我们将指派专门的推广团队</a:t>
              </a:r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</a:t>
              </a:r>
              <a:r>
                <a:rPr lang="zh-CN" altLang="zh-CN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与</a:t>
              </a:r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一卡通</a:t>
              </a:r>
              <a:r>
                <a:rPr lang="zh-CN" altLang="zh-CN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公司协商制定推广计划，整合</a:t>
              </a:r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平安渠道资源，帮助一卡通公司进行推广</a:t>
              </a:r>
              <a:endParaRPr lang="en-GB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62" name="直接连接符 161"/>
            <p:cNvCxnSpPr/>
            <p:nvPr/>
          </p:nvCxnSpPr>
          <p:spPr>
            <a:xfrm>
              <a:off x="3630464" y="4966907"/>
              <a:ext cx="0" cy="1032833"/>
            </a:xfrm>
            <a:prstGeom prst="line">
              <a:avLst/>
            </a:prstGeom>
            <a:ln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直接连接符 162"/>
            <p:cNvCxnSpPr/>
            <p:nvPr/>
          </p:nvCxnSpPr>
          <p:spPr>
            <a:xfrm flipV="1">
              <a:off x="3630464" y="5233837"/>
              <a:ext cx="412307" cy="412712"/>
            </a:xfrm>
            <a:prstGeom prst="line">
              <a:avLst/>
            </a:prstGeom>
            <a:ln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直接连接符 163"/>
            <p:cNvCxnSpPr/>
            <p:nvPr/>
          </p:nvCxnSpPr>
          <p:spPr>
            <a:xfrm>
              <a:off x="4042771" y="5243437"/>
              <a:ext cx="499927" cy="0"/>
            </a:xfrm>
            <a:prstGeom prst="line">
              <a:avLst/>
            </a:prstGeom>
            <a:ln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7" name="Group 10"/>
          <p:cNvGrpSpPr/>
          <p:nvPr/>
        </p:nvGrpSpPr>
        <p:grpSpPr>
          <a:xfrm>
            <a:off x="5126258" y="2608803"/>
            <a:ext cx="2608891" cy="2608891"/>
            <a:chOff x="4791554" y="2653936"/>
            <a:chExt cx="2608891" cy="2608891"/>
          </a:xfrm>
        </p:grpSpPr>
        <p:sp>
          <p:nvSpPr>
            <p:cNvPr id="168" name="Oval 9"/>
            <p:cNvSpPr/>
            <p:nvPr/>
          </p:nvSpPr>
          <p:spPr>
            <a:xfrm>
              <a:off x="4791554" y="2653936"/>
              <a:ext cx="2608891" cy="2608891"/>
            </a:xfrm>
            <a:prstGeom prst="ellipse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9" name="TextBox 11"/>
            <p:cNvSpPr txBox="1"/>
            <p:nvPr/>
          </p:nvSpPr>
          <p:spPr>
            <a:xfrm>
              <a:off x="5214902" y="3906938"/>
              <a:ext cx="183255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3200" b="1" dirty="0">
                  <a:solidFill>
                    <a:schemeClr val="bg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合作方式</a:t>
              </a:r>
              <a:endParaRPr lang="en-GB" sz="32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0" name="Freeform 12"/>
            <p:cNvSpPr>
              <a:spLocks noEditPoints="1"/>
            </p:cNvSpPr>
            <p:nvPr/>
          </p:nvSpPr>
          <p:spPr bwMode="auto">
            <a:xfrm>
              <a:off x="5642336" y="3065147"/>
              <a:ext cx="977687" cy="790472"/>
            </a:xfrm>
            <a:custGeom>
              <a:avLst/>
              <a:gdLst>
                <a:gd name="T0" fmla="*/ 86 w 109"/>
                <a:gd name="T1" fmla="*/ 88 h 88"/>
                <a:gd name="T2" fmla="*/ 84 w 109"/>
                <a:gd name="T3" fmla="*/ 44 h 88"/>
                <a:gd name="T4" fmla="*/ 80 w 109"/>
                <a:gd name="T5" fmla="*/ 71 h 88"/>
                <a:gd name="T6" fmla="*/ 109 w 109"/>
                <a:gd name="T7" fmla="*/ 0 h 88"/>
                <a:gd name="T8" fmla="*/ 92 w 109"/>
                <a:gd name="T9" fmla="*/ 33 h 88"/>
                <a:gd name="T10" fmla="*/ 80 w 109"/>
                <a:gd name="T11" fmla="*/ 25 h 88"/>
                <a:gd name="T12" fmla="*/ 67 w 109"/>
                <a:gd name="T13" fmla="*/ 68 h 88"/>
                <a:gd name="T14" fmla="*/ 37 w 109"/>
                <a:gd name="T15" fmla="*/ 73 h 88"/>
                <a:gd name="T16" fmla="*/ 19 w 109"/>
                <a:gd name="T17" fmla="*/ 63 h 88"/>
                <a:gd name="T18" fmla="*/ 0 w 109"/>
                <a:gd name="T19" fmla="*/ 56 h 88"/>
                <a:gd name="T20" fmla="*/ 25 w 109"/>
                <a:gd name="T21" fmla="*/ 48 h 88"/>
                <a:gd name="T22" fmla="*/ 30 w 109"/>
                <a:gd name="T23" fmla="*/ 57 h 88"/>
                <a:gd name="T24" fmla="*/ 44 w 109"/>
                <a:gd name="T25" fmla="*/ 29 h 88"/>
                <a:gd name="T26" fmla="*/ 66 w 109"/>
                <a:gd name="T27" fmla="*/ 50 h 88"/>
                <a:gd name="T28" fmla="*/ 68 w 109"/>
                <a:gd name="T29" fmla="*/ 18 h 88"/>
                <a:gd name="T30" fmla="*/ 78 w 109"/>
                <a:gd name="T31" fmla="*/ 12 h 88"/>
                <a:gd name="T32" fmla="*/ 90 w 109"/>
                <a:gd name="T33" fmla="*/ 1 h 88"/>
                <a:gd name="T34" fmla="*/ 22 w 109"/>
                <a:gd name="T35" fmla="*/ 88 h 88"/>
                <a:gd name="T36" fmla="*/ 29 w 109"/>
                <a:gd name="T37" fmla="*/ 80 h 88"/>
                <a:gd name="T38" fmla="*/ 22 w 109"/>
                <a:gd name="T39" fmla="*/ 79 h 88"/>
                <a:gd name="T40" fmla="*/ 11 w 109"/>
                <a:gd name="T41" fmla="*/ 88 h 88"/>
                <a:gd name="T42" fmla="*/ 17 w 109"/>
                <a:gd name="T43" fmla="*/ 71 h 88"/>
                <a:gd name="T44" fmla="*/ 11 w 109"/>
                <a:gd name="T45" fmla="*/ 73 h 88"/>
                <a:gd name="T46" fmla="*/ 34 w 109"/>
                <a:gd name="T47" fmla="*/ 88 h 88"/>
                <a:gd name="T48" fmla="*/ 40 w 109"/>
                <a:gd name="T49" fmla="*/ 79 h 88"/>
                <a:gd name="T50" fmla="*/ 34 w 109"/>
                <a:gd name="T51" fmla="*/ 80 h 88"/>
                <a:gd name="T52" fmla="*/ 45 w 109"/>
                <a:gd name="T53" fmla="*/ 88 h 88"/>
                <a:gd name="T54" fmla="*/ 52 w 109"/>
                <a:gd name="T55" fmla="*/ 63 h 88"/>
                <a:gd name="T56" fmla="*/ 45 w 109"/>
                <a:gd name="T57" fmla="*/ 69 h 88"/>
                <a:gd name="T58" fmla="*/ 57 w 109"/>
                <a:gd name="T59" fmla="*/ 88 h 88"/>
                <a:gd name="T60" fmla="*/ 63 w 109"/>
                <a:gd name="T61" fmla="*/ 73 h 88"/>
                <a:gd name="T62" fmla="*/ 57 w 109"/>
                <a:gd name="T63" fmla="*/ 88 h 88"/>
                <a:gd name="T64" fmla="*/ 75 w 109"/>
                <a:gd name="T65" fmla="*/ 88 h 88"/>
                <a:gd name="T66" fmla="*/ 68 w 109"/>
                <a:gd name="T67" fmla="*/ 75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9" h="88">
                  <a:moveTo>
                    <a:pt x="80" y="88"/>
                  </a:moveTo>
                  <a:cubicBezTo>
                    <a:pt x="86" y="88"/>
                    <a:pt x="86" y="88"/>
                    <a:pt x="86" y="88"/>
                  </a:cubicBezTo>
                  <a:cubicBezTo>
                    <a:pt x="86" y="44"/>
                    <a:pt x="86" y="44"/>
                    <a:pt x="86" y="44"/>
                  </a:cubicBezTo>
                  <a:cubicBezTo>
                    <a:pt x="84" y="44"/>
                    <a:pt x="84" y="44"/>
                    <a:pt x="84" y="44"/>
                  </a:cubicBezTo>
                  <a:cubicBezTo>
                    <a:pt x="82" y="70"/>
                    <a:pt x="82" y="70"/>
                    <a:pt x="82" y="70"/>
                  </a:cubicBezTo>
                  <a:cubicBezTo>
                    <a:pt x="80" y="71"/>
                    <a:pt x="80" y="71"/>
                    <a:pt x="80" y="71"/>
                  </a:cubicBezTo>
                  <a:cubicBezTo>
                    <a:pt x="80" y="88"/>
                    <a:pt x="80" y="88"/>
                    <a:pt x="80" y="88"/>
                  </a:cubicBezTo>
                  <a:close/>
                  <a:moveTo>
                    <a:pt x="109" y="0"/>
                  </a:moveTo>
                  <a:cubicBezTo>
                    <a:pt x="100" y="17"/>
                    <a:pt x="100" y="17"/>
                    <a:pt x="100" y="17"/>
                  </a:cubicBezTo>
                  <a:cubicBezTo>
                    <a:pt x="92" y="33"/>
                    <a:pt x="92" y="33"/>
                    <a:pt x="92" y="33"/>
                  </a:cubicBezTo>
                  <a:cubicBezTo>
                    <a:pt x="84" y="22"/>
                    <a:pt x="84" y="22"/>
                    <a:pt x="84" y="22"/>
                  </a:cubicBezTo>
                  <a:cubicBezTo>
                    <a:pt x="80" y="25"/>
                    <a:pt x="80" y="25"/>
                    <a:pt x="80" y="25"/>
                  </a:cubicBezTo>
                  <a:cubicBezTo>
                    <a:pt x="77" y="64"/>
                    <a:pt x="77" y="64"/>
                    <a:pt x="77" y="64"/>
                  </a:cubicBezTo>
                  <a:cubicBezTo>
                    <a:pt x="67" y="68"/>
                    <a:pt x="67" y="68"/>
                    <a:pt x="67" y="68"/>
                  </a:cubicBezTo>
                  <a:cubicBezTo>
                    <a:pt x="48" y="50"/>
                    <a:pt x="48" y="50"/>
                    <a:pt x="48" y="50"/>
                  </a:cubicBezTo>
                  <a:cubicBezTo>
                    <a:pt x="37" y="73"/>
                    <a:pt x="37" y="73"/>
                    <a:pt x="37" y="73"/>
                  </a:cubicBezTo>
                  <a:cubicBezTo>
                    <a:pt x="26" y="73"/>
                    <a:pt x="26" y="73"/>
                    <a:pt x="26" y="73"/>
                  </a:cubicBezTo>
                  <a:cubicBezTo>
                    <a:pt x="19" y="63"/>
                    <a:pt x="19" y="63"/>
                    <a:pt x="19" y="63"/>
                  </a:cubicBezTo>
                  <a:cubicBezTo>
                    <a:pt x="4" y="67"/>
                    <a:pt x="4" y="67"/>
                    <a:pt x="4" y="67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20" y="50"/>
                    <a:pt x="20" y="50"/>
                    <a:pt x="20" y="50"/>
                  </a:cubicBezTo>
                  <a:cubicBezTo>
                    <a:pt x="25" y="48"/>
                    <a:pt x="25" y="48"/>
                    <a:pt x="25" y="48"/>
                  </a:cubicBezTo>
                  <a:cubicBezTo>
                    <a:pt x="27" y="52"/>
                    <a:pt x="27" y="52"/>
                    <a:pt x="27" y="52"/>
                  </a:cubicBezTo>
                  <a:cubicBezTo>
                    <a:pt x="30" y="57"/>
                    <a:pt x="30" y="57"/>
                    <a:pt x="30" y="57"/>
                  </a:cubicBezTo>
                  <a:cubicBezTo>
                    <a:pt x="40" y="37"/>
                    <a:pt x="40" y="37"/>
                    <a:pt x="40" y="37"/>
                  </a:cubicBezTo>
                  <a:cubicBezTo>
                    <a:pt x="44" y="29"/>
                    <a:pt x="44" y="29"/>
                    <a:pt x="44" y="29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66" y="50"/>
                    <a:pt x="66" y="50"/>
                    <a:pt x="66" y="50"/>
                  </a:cubicBezTo>
                  <a:cubicBezTo>
                    <a:pt x="68" y="21"/>
                    <a:pt x="68" y="21"/>
                    <a:pt x="68" y="21"/>
                  </a:cubicBezTo>
                  <a:cubicBezTo>
                    <a:pt x="68" y="18"/>
                    <a:pt x="68" y="18"/>
                    <a:pt x="68" y="18"/>
                  </a:cubicBezTo>
                  <a:cubicBezTo>
                    <a:pt x="71" y="16"/>
                    <a:pt x="71" y="16"/>
                    <a:pt x="71" y="16"/>
                  </a:cubicBezTo>
                  <a:cubicBezTo>
                    <a:pt x="78" y="12"/>
                    <a:pt x="78" y="12"/>
                    <a:pt x="78" y="12"/>
                  </a:cubicBezTo>
                  <a:cubicBezTo>
                    <a:pt x="72" y="2"/>
                    <a:pt x="72" y="2"/>
                    <a:pt x="72" y="2"/>
                  </a:cubicBezTo>
                  <a:cubicBezTo>
                    <a:pt x="90" y="1"/>
                    <a:pt x="90" y="1"/>
                    <a:pt x="90" y="1"/>
                  </a:cubicBezTo>
                  <a:cubicBezTo>
                    <a:pt x="109" y="0"/>
                    <a:pt x="109" y="0"/>
                    <a:pt x="109" y="0"/>
                  </a:cubicBezTo>
                  <a:close/>
                  <a:moveTo>
                    <a:pt x="22" y="88"/>
                  </a:moveTo>
                  <a:cubicBezTo>
                    <a:pt x="24" y="88"/>
                    <a:pt x="27" y="88"/>
                    <a:pt x="29" y="88"/>
                  </a:cubicBezTo>
                  <a:cubicBezTo>
                    <a:pt x="29" y="80"/>
                    <a:pt x="29" y="80"/>
                    <a:pt x="29" y="80"/>
                  </a:cubicBezTo>
                  <a:cubicBezTo>
                    <a:pt x="23" y="81"/>
                    <a:pt x="23" y="81"/>
                    <a:pt x="23" y="81"/>
                  </a:cubicBezTo>
                  <a:cubicBezTo>
                    <a:pt x="22" y="79"/>
                    <a:pt x="22" y="79"/>
                    <a:pt x="22" y="79"/>
                  </a:cubicBezTo>
                  <a:cubicBezTo>
                    <a:pt x="22" y="88"/>
                    <a:pt x="22" y="88"/>
                    <a:pt x="22" y="88"/>
                  </a:cubicBezTo>
                  <a:close/>
                  <a:moveTo>
                    <a:pt x="11" y="88"/>
                  </a:moveTo>
                  <a:cubicBezTo>
                    <a:pt x="17" y="88"/>
                    <a:pt x="17" y="88"/>
                    <a:pt x="17" y="88"/>
                  </a:cubicBezTo>
                  <a:cubicBezTo>
                    <a:pt x="17" y="71"/>
                    <a:pt x="17" y="71"/>
                    <a:pt x="17" y="71"/>
                  </a:cubicBezTo>
                  <a:cubicBezTo>
                    <a:pt x="17" y="71"/>
                    <a:pt x="17" y="71"/>
                    <a:pt x="17" y="71"/>
                  </a:cubicBezTo>
                  <a:cubicBezTo>
                    <a:pt x="11" y="73"/>
                    <a:pt x="11" y="73"/>
                    <a:pt x="11" y="73"/>
                  </a:cubicBezTo>
                  <a:cubicBezTo>
                    <a:pt x="11" y="88"/>
                    <a:pt x="11" y="88"/>
                    <a:pt x="11" y="88"/>
                  </a:cubicBezTo>
                  <a:close/>
                  <a:moveTo>
                    <a:pt x="34" y="88"/>
                  </a:moveTo>
                  <a:cubicBezTo>
                    <a:pt x="36" y="88"/>
                    <a:pt x="38" y="88"/>
                    <a:pt x="40" y="88"/>
                  </a:cubicBezTo>
                  <a:cubicBezTo>
                    <a:pt x="40" y="79"/>
                    <a:pt x="40" y="79"/>
                    <a:pt x="40" y="79"/>
                  </a:cubicBezTo>
                  <a:cubicBezTo>
                    <a:pt x="40" y="80"/>
                    <a:pt x="40" y="80"/>
                    <a:pt x="40" y="80"/>
                  </a:cubicBezTo>
                  <a:cubicBezTo>
                    <a:pt x="34" y="80"/>
                    <a:pt x="34" y="80"/>
                    <a:pt x="34" y="80"/>
                  </a:cubicBezTo>
                  <a:cubicBezTo>
                    <a:pt x="34" y="88"/>
                    <a:pt x="34" y="88"/>
                    <a:pt x="34" y="88"/>
                  </a:cubicBezTo>
                  <a:close/>
                  <a:moveTo>
                    <a:pt x="45" y="88"/>
                  </a:moveTo>
                  <a:cubicBezTo>
                    <a:pt x="47" y="88"/>
                    <a:pt x="50" y="88"/>
                    <a:pt x="52" y="88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49" y="60"/>
                    <a:pt x="49" y="60"/>
                    <a:pt x="49" y="60"/>
                  </a:cubicBezTo>
                  <a:cubicBezTo>
                    <a:pt x="45" y="69"/>
                    <a:pt x="45" y="69"/>
                    <a:pt x="45" y="69"/>
                  </a:cubicBezTo>
                  <a:cubicBezTo>
                    <a:pt x="45" y="88"/>
                    <a:pt x="45" y="88"/>
                    <a:pt x="45" y="88"/>
                  </a:cubicBezTo>
                  <a:close/>
                  <a:moveTo>
                    <a:pt x="57" y="88"/>
                  </a:moveTo>
                  <a:cubicBezTo>
                    <a:pt x="59" y="88"/>
                    <a:pt x="61" y="88"/>
                    <a:pt x="63" y="88"/>
                  </a:cubicBezTo>
                  <a:cubicBezTo>
                    <a:pt x="63" y="73"/>
                    <a:pt x="63" y="73"/>
                    <a:pt x="63" y="73"/>
                  </a:cubicBezTo>
                  <a:cubicBezTo>
                    <a:pt x="57" y="67"/>
                    <a:pt x="57" y="67"/>
                    <a:pt x="57" y="67"/>
                  </a:cubicBezTo>
                  <a:cubicBezTo>
                    <a:pt x="57" y="88"/>
                    <a:pt x="57" y="88"/>
                    <a:pt x="57" y="88"/>
                  </a:cubicBezTo>
                  <a:close/>
                  <a:moveTo>
                    <a:pt x="68" y="88"/>
                  </a:moveTo>
                  <a:cubicBezTo>
                    <a:pt x="70" y="88"/>
                    <a:pt x="73" y="88"/>
                    <a:pt x="75" y="88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68" y="75"/>
                    <a:pt x="68" y="75"/>
                    <a:pt x="68" y="75"/>
                  </a:cubicBezTo>
                  <a:lnTo>
                    <a:pt x="68" y="8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23418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973E1-D17B-714B-9310-6C2036E52D99}" type="slidenum">
              <a:rPr kumimoji="1" lang="zh-CN" altLang="en-US" smtClean="0"/>
              <a:pPr/>
              <a:t>18</a:t>
            </a:fld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4750557-6828-4DAD-B1A5-E8541CEE22C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1986" y="1069237"/>
            <a:ext cx="4163756" cy="4325814"/>
          </a:xfrm>
          <a:prstGeom prst="rect">
            <a:avLst/>
          </a:prstGeom>
        </p:spPr>
      </p:pic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>
          <a:xfrm>
            <a:off x="2146632" y="2181533"/>
            <a:ext cx="3441016" cy="2101222"/>
          </a:xfrm>
        </p:spPr>
        <p:txBody>
          <a:bodyPr>
            <a:noAutofit/>
          </a:bodyPr>
          <a:lstStyle/>
          <a:p>
            <a:pPr algn="ctr">
              <a:lnSpc>
                <a:spcPct val="100000"/>
              </a:lnSpc>
            </a:pPr>
            <a:r>
              <a:rPr lang="zh-CN" altLang="en-US" sz="4000" spc="600" dirty="0"/>
              <a:t>目录</a:t>
            </a:r>
          </a:p>
          <a:p>
            <a:pPr algn="ctr">
              <a:lnSpc>
                <a:spcPct val="100000"/>
              </a:lnSpc>
            </a:pPr>
            <a:r>
              <a:rPr lang="en-US" altLang="zh-CN" sz="4000" spc="600" dirty="0"/>
              <a:t>CONTENT</a:t>
            </a:r>
          </a:p>
        </p:txBody>
      </p:sp>
      <p:sp>
        <p:nvSpPr>
          <p:cNvPr id="16" name="MH_Text_1"/>
          <p:cNvSpPr/>
          <p:nvPr>
            <p:custDataLst>
              <p:tags r:id="rId1"/>
            </p:custDataLst>
          </p:nvPr>
        </p:nvSpPr>
        <p:spPr>
          <a:xfrm>
            <a:off x="6400346" y="1484552"/>
            <a:ext cx="5588454" cy="49244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一、我们对一卡通行业的理解</a:t>
            </a:r>
            <a:endParaRPr lang="en-US" altLang="zh-CN" sz="32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" name="MH_Text_2"/>
          <p:cNvSpPr/>
          <p:nvPr>
            <p:custDataLst>
              <p:tags r:id="rId2"/>
            </p:custDataLst>
          </p:nvPr>
        </p:nvSpPr>
        <p:spPr>
          <a:xfrm>
            <a:off x="6400347" y="2305086"/>
            <a:ext cx="4680519" cy="49244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lvl="0"/>
            <a:r>
              <a:rPr lang="zh-CN" altLang="en-US" sz="3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二、我们的合作方案</a:t>
            </a:r>
            <a:endParaRPr lang="zh-CN" altLang="en-US" sz="1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8" name="MH_Text_1"/>
          <p:cNvSpPr/>
          <p:nvPr>
            <p:custDataLst>
              <p:tags r:id="rId3"/>
            </p:custDataLst>
          </p:nvPr>
        </p:nvSpPr>
        <p:spPr>
          <a:xfrm>
            <a:off x="6400347" y="3125620"/>
            <a:ext cx="5205239" cy="49244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r>
              <a:rPr lang="zh-CN" altLang="en-US" sz="3200" dirty="0">
                <a:solidFill>
                  <a:srgbClr val="FF66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三、方案的优势</a:t>
            </a:r>
            <a:endParaRPr lang="en-US" altLang="zh-CN" sz="3200" dirty="0">
              <a:solidFill>
                <a:srgbClr val="FF66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9" name="MH_Text_2"/>
          <p:cNvSpPr/>
          <p:nvPr>
            <p:custDataLst>
              <p:tags r:id="rId4"/>
            </p:custDataLst>
          </p:nvPr>
        </p:nvSpPr>
        <p:spPr>
          <a:xfrm>
            <a:off x="6400347" y="3946154"/>
            <a:ext cx="5205238" cy="49244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lvl="0"/>
            <a:r>
              <a:rPr lang="zh-CN" altLang="en-US" sz="3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四、关于我们</a:t>
            </a:r>
            <a:endParaRPr lang="zh-CN" altLang="en-US" sz="1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32577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1351452" y="3967140"/>
            <a:ext cx="1656184" cy="648072"/>
          </a:xfrm>
          <a:prstGeom prst="roundRect">
            <a:avLst>
              <a:gd name="adj" fmla="val 13049"/>
            </a:avLst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平安主账户</a:t>
            </a:r>
          </a:p>
        </p:txBody>
      </p:sp>
      <p:sp>
        <p:nvSpPr>
          <p:cNvPr id="17" name="圆角矩形 16"/>
          <p:cNvSpPr/>
          <p:nvPr/>
        </p:nvSpPr>
        <p:spPr>
          <a:xfrm>
            <a:off x="1351452" y="5013176"/>
            <a:ext cx="1656184" cy="648072"/>
          </a:xfrm>
          <a:prstGeom prst="roundRect">
            <a:avLst>
              <a:gd name="adj" fmla="val 13049"/>
            </a:avLst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平安壹钱包</a:t>
            </a:r>
          </a:p>
        </p:txBody>
      </p:sp>
      <p:sp>
        <p:nvSpPr>
          <p:cNvPr id="18" name="圆角矩形 17"/>
          <p:cNvSpPr/>
          <p:nvPr/>
        </p:nvSpPr>
        <p:spPr>
          <a:xfrm>
            <a:off x="1351452" y="2921103"/>
            <a:ext cx="1656184" cy="648072"/>
          </a:xfrm>
          <a:prstGeom prst="roundRect">
            <a:avLst>
              <a:gd name="adj" fmla="val 13049"/>
            </a:avLst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平安银行</a:t>
            </a:r>
          </a:p>
        </p:txBody>
      </p:sp>
      <p:sp>
        <p:nvSpPr>
          <p:cNvPr id="19" name="圆角矩形 18"/>
          <p:cNvSpPr/>
          <p:nvPr/>
        </p:nvSpPr>
        <p:spPr>
          <a:xfrm>
            <a:off x="9472396" y="3967140"/>
            <a:ext cx="1656184" cy="648072"/>
          </a:xfrm>
          <a:prstGeom prst="roundRect">
            <a:avLst>
              <a:gd name="adj" fmla="val 13049"/>
            </a:avLst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平安保险</a:t>
            </a:r>
          </a:p>
        </p:txBody>
      </p:sp>
      <p:sp>
        <p:nvSpPr>
          <p:cNvPr id="20" name="圆角矩形 19"/>
          <p:cNvSpPr/>
          <p:nvPr/>
        </p:nvSpPr>
        <p:spPr>
          <a:xfrm>
            <a:off x="9472396" y="5013176"/>
            <a:ext cx="1656184" cy="648072"/>
          </a:xfrm>
          <a:prstGeom prst="roundRect">
            <a:avLst>
              <a:gd name="adj" fmla="val 13049"/>
            </a:avLst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平安好房</a:t>
            </a:r>
          </a:p>
        </p:txBody>
      </p:sp>
      <p:sp>
        <p:nvSpPr>
          <p:cNvPr id="21" name="圆角矩形 20"/>
          <p:cNvSpPr/>
          <p:nvPr/>
        </p:nvSpPr>
        <p:spPr>
          <a:xfrm>
            <a:off x="9472396" y="2921103"/>
            <a:ext cx="1656184" cy="648072"/>
          </a:xfrm>
          <a:prstGeom prst="roundRect">
            <a:avLst>
              <a:gd name="adj" fmla="val 13049"/>
            </a:avLst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平安金融超市</a:t>
            </a:r>
          </a:p>
        </p:txBody>
      </p:sp>
      <p:sp>
        <p:nvSpPr>
          <p:cNvPr id="22" name="圆角矩形 21"/>
          <p:cNvSpPr/>
          <p:nvPr/>
        </p:nvSpPr>
        <p:spPr>
          <a:xfrm>
            <a:off x="4295800" y="2924944"/>
            <a:ext cx="3888432" cy="2736304"/>
          </a:xfrm>
          <a:prstGeom prst="roundRect">
            <a:avLst>
              <a:gd name="adj" fmla="val 3438"/>
            </a:avLst>
          </a:prstGeom>
          <a:noFill/>
          <a:ln>
            <a:solidFill>
              <a:srgbClr val="E6E6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圆角矩形 23"/>
          <p:cNvSpPr/>
          <p:nvPr/>
        </p:nvSpPr>
        <p:spPr>
          <a:xfrm>
            <a:off x="4434527" y="3079911"/>
            <a:ext cx="1548000" cy="421098"/>
          </a:xfrm>
          <a:prstGeom prst="roundRect">
            <a:avLst>
              <a:gd name="adj" fmla="val 969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一卡通应用</a:t>
            </a:r>
          </a:p>
        </p:txBody>
      </p:sp>
      <p:sp>
        <p:nvSpPr>
          <p:cNvPr id="36" name="圆角矩形 35"/>
          <p:cNvSpPr/>
          <p:nvPr/>
        </p:nvSpPr>
        <p:spPr>
          <a:xfrm>
            <a:off x="6462815" y="3077705"/>
            <a:ext cx="1548000" cy="421098"/>
          </a:xfrm>
          <a:prstGeom prst="roundRect">
            <a:avLst>
              <a:gd name="adj" fmla="val 969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广告业务</a:t>
            </a:r>
          </a:p>
        </p:txBody>
      </p:sp>
      <p:sp>
        <p:nvSpPr>
          <p:cNvPr id="43" name="圆角矩形 42"/>
          <p:cNvSpPr/>
          <p:nvPr/>
        </p:nvSpPr>
        <p:spPr>
          <a:xfrm>
            <a:off x="4434527" y="5036967"/>
            <a:ext cx="1548000" cy="417025"/>
          </a:xfrm>
          <a:prstGeom prst="roundRect">
            <a:avLst>
              <a:gd name="adj" fmla="val 969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理财</a:t>
            </a:r>
          </a:p>
        </p:txBody>
      </p:sp>
      <p:sp>
        <p:nvSpPr>
          <p:cNvPr id="44" name="圆角矩形 43"/>
          <p:cNvSpPr/>
          <p:nvPr/>
        </p:nvSpPr>
        <p:spPr>
          <a:xfrm>
            <a:off x="6462815" y="5036966"/>
            <a:ext cx="1548000" cy="417025"/>
          </a:xfrm>
          <a:prstGeom prst="roundRect">
            <a:avLst>
              <a:gd name="adj" fmla="val 969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保险</a:t>
            </a:r>
          </a:p>
        </p:txBody>
      </p:sp>
      <p:sp>
        <p:nvSpPr>
          <p:cNvPr id="48" name="圆角矩形 47"/>
          <p:cNvSpPr/>
          <p:nvPr/>
        </p:nvSpPr>
        <p:spPr>
          <a:xfrm>
            <a:off x="6932034" y="3730792"/>
            <a:ext cx="1078781" cy="421098"/>
          </a:xfrm>
          <a:prstGeom prst="roundRect">
            <a:avLst>
              <a:gd name="adj" fmla="val 969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生活缴费</a:t>
            </a:r>
          </a:p>
        </p:txBody>
      </p:sp>
      <p:sp>
        <p:nvSpPr>
          <p:cNvPr id="49" name="圆角矩形 48"/>
          <p:cNvSpPr/>
          <p:nvPr/>
        </p:nvSpPr>
        <p:spPr>
          <a:xfrm>
            <a:off x="6932034" y="4383879"/>
            <a:ext cx="1078781" cy="421098"/>
          </a:xfrm>
          <a:prstGeom prst="roundRect">
            <a:avLst>
              <a:gd name="adj" fmla="val 969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优惠券</a:t>
            </a:r>
          </a:p>
        </p:txBody>
      </p:sp>
      <p:sp>
        <p:nvSpPr>
          <p:cNvPr id="50" name="圆角矩形 49"/>
          <p:cNvSpPr/>
          <p:nvPr/>
        </p:nvSpPr>
        <p:spPr>
          <a:xfrm>
            <a:off x="4434527" y="3569175"/>
            <a:ext cx="1078781" cy="421098"/>
          </a:xfrm>
          <a:prstGeom prst="roundRect">
            <a:avLst>
              <a:gd name="adj" fmla="val 969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充值</a:t>
            </a:r>
          </a:p>
        </p:txBody>
      </p:sp>
      <p:sp>
        <p:nvSpPr>
          <p:cNvPr id="51" name="圆角矩形 50"/>
          <p:cNvSpPr/>
          <p:nvPr/>
        </p:nvSpPr>
        <p:spPr>
          <a:xfrm>
            <a:off x="4434527" y="4058439"/>
            <a:ext cx="1078781" cy="421098"/>
          </a:xfrm>
          <a:prstGeom prst="roundRect">
            <a:avLst>
              <a:gd name="adj" fmla="val 969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后付费</a:t>
            </a:r>
          </a:p>
        </p:txBody>
      </p:sp>
      <p:sp>
        <p:nvSpPr>
          <p:cNvPr id="52" name="圆角矩形 51"/>
          <p:cNvSpPr/>
          <p:nvPr/>
        </p:nvSpPr>
        <p:spPr>
          <a:xfrm>
            <a:off x="4434527" y="4547703"/>
            <a:ext cx="1078781" cy="421098"/>
          </a:xfrm>
          <a:prstGeom prst="roundRect">
            <a:avLst>
              <a:gd name="adj" fmla="val 969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补贴</a:t>
            </a:r>
          </a:p>
        </p:txBody>
      </p:sp>
      <p:grpSp>
        <p:nvGrpSpPr>
          <p:cNvPr id="57" name="组合 56"/>
          <p:cNvGrpSpPr/>
          <p:nvPr/>
        </p:nvGrpSpPr>
        <p:grpSpPr>
          <a:xfrm>
            <a:off x="3125680" y="3941341"/>
            <a:ext cx="1132565" cy="686512"/>
            <a:chOff x="3163235" y="3408473"/>
            <a:chExt cx="1132565" cy="686512"/>
          </a:xfrm>
        </p:grpSpPr>
        <p:sp>
          <p:nvSpPr>
            <p:cNvPr id="54" name="右箭头 53"/>
            <p:cNvSpPr/>
            <p:nvPr/>
          </p:nvSpPr>
          <p:spPr>
            <a:xfrm>
              <a:off x="3226173" y="3408473"/>
              <a:ext cx="989815" cy="686512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Rectangle 221"/>
            <p:cNvSpPr/>
            <p:nvPr/>
          </p:nvSpPr>
          <p:spPr>
            <a:xfrm>
              <a:off x="3163235" y="3582452"/>
              <a:ext cx="1132565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600" dirty="0">
                  <a:solidFill>
                    <a:srgbClr val="FF66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能力支撑</a:t>
              </a:r>
              <a:endParaRPr lang="en-GB" sz="1600" dirty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8" name="组合 57"/>
          <p:cNvGrpSpPr/>
          <p:nvPr/>
        </p:nvGrpSpPr>
        <p:grpSpPr>
          <a:xfrm rot="10800000">
            <a:off x="8301599" y="3943336"/>
            <a:ext cx="1170797" cy="686512"/>
            <a:chOff x="3045191" y="3408473"/>
            <a:chExt cx="1170797" cy="686512"/>
          </a:xfrm>
        </p:grpSpPr>
        <p:sp>
          <p:nvSpPr>
            <p:cNvPr id="59" name="右箭头 58"/>
            <p:cNvSpPr/>
            <p:nvPr/>
          </p:nvSpPr>
          <p:spPr>
            <a:xfrm>
              <a:off x="3226173" y="3408473"/>
              <a:ext cx="989815" cy="686512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Rectangle 221"/>
            <p:cNvSpPr/>
            <p:nvPr/>
          </p:nvSpPr>
          <p:spPr>
            <a:xfrm rot="10800000">
              <a:off x="3045191" y="3577868"/>
              <a:ext cx="1132565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600" dirty="0">
                  <a:solidFill>
                    <a:srgbClr val="FF66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变现手段</a:t>
              </a:r>
              <a:endParaRPr lang="en-GB" sz="1600" dirty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2" name="文本框 31"/>
          <p:cNvSpPr txBox="1"/>
          <p:nvPr/>
        </p:nvSpPr>
        <p:spPr>
          <a:xfrm>
            <a:off x="1351452" y="925693"/>
            <a:ext cx="187743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更全</a:t>
            </a:r>
          </a:p>
        </p:txBody>
      </p:sp>
      <p:sp>
        <p:nvSpPr>
          <p:cNvPr id="46" name="Rectangle 121"/>
          <p:cNvSpPr/>
          <p:nvPr/>
        </p:nvSpPr>
        <p:spPr>
          <a:xfrm>
            <a:off x="3612761" y="1064192"/>
            <a:ext cx="751581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平安集团拥有业内最全的金融业态，同时还涉及保险、房产、汽车、医疗等领域，这些资源将为平台提供更强的能力支撑，并让平台拥有丰富、多样的变现手段。</a:t>
            </a:r>
            <a:endParaRPr lang="en-US" altLang="zh-CN" sz="16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5652035" y="3686982"/>
            <a:ext cx="1173616" cy="1164656"/>
            <a:chOff x="5652035" y="3686982"/>
            <a:chExt cx="1173616" cy="1164656"/>
          </a:xfrm>
        </p:grpSpPr>
        <p:sp>
          <p:nvSpPr>
            <p:cNvPr id="37" name="圆角矩形 36"/>
            <p:cNvSpPr/>
            <p:nvPr/>
          </p:nvSpPr>
          <p:spPr>
            <a:xfrm>
              <a:off x="5881324" y="3916328"/>
              <a:ext cx="720000" cy="72000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zh-CN" altLang="en-US" sz="16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主账户</a:t>
              </a:r>
            </a:p>
          </p:txBody>
        </p:sp>
        <p:sp>
          <p:nvSpPr>
            <p:cNvPr id="4" name="等腰三角形 3"/>
            <p:cNvSpPr/>
            <p:nvPr/>
          </p:nvSpPr>
          <p:spPr>
            <a:xfrm>
              <a:off x="6003902" y="3686982"/>
              <a:ext cx="469356" cy="186773"/>
            </a:xfrm>
            <a:prstGeom prst="triangle">
              <a:avLst/>
            </a:prstGeom>
            <a:solidFill>
              <a:srgbClr val="A6A6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等腰三角形 46"/>
            <p:cNvSpPr/>
            <p:nvPr/>
          </p:nvSpPr>
          <p:spPr>
            <a:xfrm rot="5400000">
              <a:off x="6497587" y="4170013"/>
              <a:ext cx="469356" cy="186773"/>
            </a:xfrm>
            <a:prstGeom prst="triangle">
              <a:avLst/>
            </a:prstGeom>
            <a:solidFill>
              <a:srgbClr val="A6A6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等腰三角形 52"/>
            <p:cNvSpPr/>
            <p:nvPr/>
          </p:nvSpPr>
          <p:spPr>
            <a:xfrm rot="10800000">
              <a:off x="6003902" y="4664865"/>
              <a:ext cx="469356" cy="186773"/>
            </a:xfrm>
            <a:prstGeom prst="triangle">
              <a:avLst/>
            </a:prstGeom>
            <a:solidFill>
              <a:srgbClr val="A6A6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等腰三角形 54"/>
            <p:cNvSpPr/>
            <p:nvPr/>
          </p:nvSpPr>
          <p:spPr>
            <a:xfrm rot="16200000">
              <a:off x="5510744" y="4170013"/>
              <a:ext cx="469356" cy="186773"/>
            </a:xfrm>
            <a:prstGeom prst="triangle">
              <a:avLst/>
            </a:prstGeom>
            <a:solidFill>
              <a:srgbClr val="A6A6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76118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973E1-D17B-714B-9310-6C2036E52D99}" type="slidenum">
              <a:rPr kumimoji="1" lang="zh-CN" altLang="en-US" smtClean="0"/>
              <a:pPr/>
              <a:t>2</a:t>
            </a:fld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4750557-6828-4DAD-B1A5-E8541CEE22C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1986" y="1069237"/>
            <a:ext cx="4163756" cy="4325814"/>
          </a:xfrm>
          <a:prstGeom prst="rect">
            <a:avLst/>
          </a:prstGeom>
        </p:spPr>
      </p:pic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>
          <a:xfrm>
            <a:off x="2146632" y="2181533"/>
            <a:ext cx="3441016" cy="2101222"/>
          </a:xfrm>
        </p:spPr>
        <p:txBody>
          <a:bodyPr>
            <a:noAutofit/>
          </a:bodyPr>
          <a:lstStyle/>
          <a:p>
            <a:pPr algn="ctr">
              <a:lnSpc>
                <a:spcPct val="100000"/>
              </a:lnSpc>
            </a:pPr>
            <a:r>
              <a:rPr lang="zh-CN" altLang="en-US" sz="4000" spc="600" dirty="0"/>
              <a:t>目录</a:t>
            </a:r>
          </a:p>
          <a:p>
            <a:pPr algn="ctr">
              <a:lnSpc>
                <a:spcPct val="100000"/>
              </a:lnSpc>
            </a:pPr>
            <a:r>
              <a:rPr lang="en-US" altLang="zh-CN" sz="4000" spc="600" dirty="0"/>
              <a:t>CONTENT</a:t>
            </a:r>
          </a:p>
        </p:txBody>
      </p:sp>
      <p:sp>
        <p:nvSpPr>
          <p:cNvPr id="16" name="MH_Text_1"/>
          <p:cNvSpPr/>
          <p:nvPr>
            <p:custDataLst>
              <p:tags r:id="rId1"/>
            </p:custDataLst>
          </p:nvPr>
        </p:nvSpPr>
        <p:spPr>
          <a:xfrm>
            <a:off x="6400346" y="1484552"/>
            <a:ext cx="5588454" cy="49244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r>
              <a:rPr lang="zh-CN" altLang="en-US" sz="3200" dirty="0">
                <a:solidFill>
                  <a:srgbClr val="FF66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一、我们对一卡通行业的理解</a:t>
            </a:r>
            <a:endParaRPr lang="en-US" altLang="zh-CN" sz="3200" dirty="0">
              <a:solidFill>
                <a:srgbClr val="FF66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" name="MH_Text_2"/>
          <p:cNvSpPr/>
          <p:nvPr>
            <p:custDataLst>
              <p:tags r:id="rId2"/>
            </p:custDataLst>
          </p:nvPr>
        </p:nvSpPr>
        <p:spPr>
          <a:xfrm>
            <a:off x="6400347" y="2305086"/>
            <a:ext cx="4680519" cy="49244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lvl="0"/>
            <a:r>
              <a:rPr lang="zh-CN" altLang="en-US" sz="3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二、我们的合作方案</a:t>
            </a:r>
            <a:endParaRPr lang="zh-CN" altLang="en-US" sz="1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8" name="MH_Text_1"/>
          <p:cNvSpPr/>
          <p:nvPr>
            <p:custDataLst>
              <p:tags r:id="rId3"/>
            </p:custDataLst>
          </p:nvPr>
        </p:nvSpPr>
        <p:spPr>
          <a:xfrm>
            <a:off x="6400347" y="3125620"/>
            <a:ext cx="5205239" cy="49244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三、方案的优势</a:t>
            </a:r>
            <a:endParaRPr lang="en-US" altLang="zh-CN" sz="32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9" name="MH_Text_2"/>
          <p:cNvSpPr/>
          <p:nvPr>
            <p:custDataLst>
              <p:tags r:id="rId4"/>
            </p:custDataLst>
          </p:nvPr>
        </p:nvSpPr>
        <p:spPr>
          <a:xfrm>
            <a:off x="6400347" y="3946154"/>
            <a:ext cx="5205238" cy="49244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lvl="0"/>
            <a:r>
              <a:rPr lang="zh-CN" altLang="en-US" sz="3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四、关于我们</a:t>
            </a:r>
            <a:endParaRPr lang="zh-CN" altLang="en-US" sz="1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3593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椭圆 30"/>
          <p:cNvSpPr/>
          <p:nvPr/>
        </p:nvSpPr>
        <p:spPr>
          <a:xfrm>
            <a:off x="7442152" y="3222649"/>
            <a:ext cx="1602928" cy="1602928"/>
          </a:xfrm>
          <a:prstGeom prst="ellipse">
            <a:avLst/>
          </a:prstGeom>
          <a:solidFill>
            <a:srgbClr val="FF66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Freeform 108"/>
          <p:cNvSpPr>
            <a:spLocks noEditPoints="1"/>
          </p:cNvSpPr>
          <p:nvPr/>
        </p:nvSpPr>
        <p:spPr bwMode="auto">
          <a:xfrm>
            <a:off x="5670029" y="1245476"/>
            <a:ext cx="5167104" cy="4666365"/>
          </a:xfrm>
          <a:custGeom>
            <a:avLst/>
            <a:gdLst>
              <a:gd name="T0" fmla="*/ 1100 w 2216"/>
              <a:gd name="T1" fmla="*/ 0 h 2001"/>
              <a:gd name="T2" fmla="*/ 1108 w 2216"/>
              <a:gd name="T3" fmla="*/ 0 h 2001"/>
              <a:gd name="T4" fmla="*/ 1348 w 2216"/>
              <a:gd name="T5" fmla="*/ 136 h 2001"/>
              <a:gd name="T6" fmla="*/ 2179 w 2216"/>
              <a:gd name="T7" fmla="*/ 1584 h 2001"/>
              <a:gd name="T8" fmla="*/ 2216 w 2216"/>
              <a:gd name="T9" fmla="*/ 1723 h 2001"/>
              <a:gd name="T10" fmla="*/ 1937 w 2216"/>
              <a:gd name="T11" fmla="*/ 2001 h 2001"/>
              <a:gd name="T12" fmla="*/ 1100 w 2216"/>
              <a:gd name="T13" fmla="*/ 2001 h 2001"/>
              <a:gd name="T14" fmla="*/ 1100 w 2216"/>
              <a:gd name="T15" fmla="*/ 1527 h 2001"/>
              <a:gd name="T16" fmla="*/ 1100 w 2216"/>
              <a:gd name="T17" fmla="*/ 1527 h 2001"/>
              <a:gd name="T18" fmla="*/ 1438 w 2216"/>
              <a:gd name="T19" fmla="*/ 1189 h 2001"/>
              <a:gd name="T20" fmla="*/ 1100 w 2216"/>
              <a:gd name="T21" fmla="*/ 852 h 2001"/>
              <a:gd name="T22" fmla="*/ 1100 w 2216"/>
              <a:gd name="T23" fmla="*/ 852 h 2001"/>
              <a:gd name="T24" fmla="*/ 1100 w 2216"/>
              <a:gd name="T25" fmla="*/ 0 h 2001"/>
              <a:gd name="T26" fmla="*/ 37 w 2216"/>
              <a:gd name="T27" fmla="*/ 1584 h 2001"/>
              <a:gd name="T28" fmla="*/ 865 w 2216"/>
              <a:gd name="T29" fmla="*/ 141 h 2001"/>
              <a:gd name="T30" fmla="*/ 1100 w 2216"/>
              <a:gd name="T31" fmla="*/ 0 h 2001"/>
              <a:gd name="T32" fmla="*/ 1100 w 2216"/>
              <a:gd name="T33" fmla="*/ 852 h 2001"/>
              <a:gd name="T34" fmla="*/ 763 w 2216"/>
              <a:gd name="T35" fmla="*/ 1189 h 2001"/>
              <a:gd name="T36" fmla="*/ 1100 w 2216"/>
              <a:gd name="T37" fmla="*/ 1527 h 2001"/>
              <a:gd name="T38" fmla="*/ 1100 w 2216"/>
              <a:gd name="T39" fmla="*/ 2001 h 2001"/>
              <a:gd name="T40" fmla="*/ 279 w 2216"/>
              <a:gd name="T41" fmla="*/ 2001 h 2001"/>
              <a:gd name="T42" fmla="*/ 0 w 2216"/>
              <a:gd name="T43" fmla="*/ 1723 h 2001"/>
              <a:gd name="T44" fmla="*/ 37 w 2216"/>
              <a:gd name="T45" fmla="*/ 1584 h 20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2216" h="2001">
                <a:moveTo>
                  <a:pt x="1100" y="0"/>
                </a:moveTo>
                <a:cubicBezTo>
                  <a:pt x="1103" y="0"/>
                  <a:pt x="1105" y="0"/>
                  <a:pt x="1108" y="0"/>
                </a:cubicBezTo>
                <a:cubicBezTo>
                  <a:pt x="1210" y="0"/>
                  <a:pt x="1299" y="55"/>
                  <a:pt x="1348" y="136"/>
                </a:cubicBezTo>
                <a:cubicBezTo>
                  <a:pt x="2179" y="1584"/>
                  <a:pt x="2179" y="1584"/>
                  <a:pt x="2179" y="1584"/>
                </a:cubicBezTo>
                <a:cubicBezTo>
                  <a:pt x="2202" y="1625"/>
                  <a:pt x="2216" y="1672"/>
                  <a:pt x="2216" y="1723"/>
                </a:cubicBezTo>
                <a:cubicBezTo>
                  <a:pt x="2216" y="1877"/>
                  <a:pt x="2091" y="2001"/>
                  <a:pt x="1937" y="2001"/>
                </a:cubicBezTo>
                <a:cubicBezTo>
                  <a:pt x="1100" y="2001"/>
                  <a:pt x="1100" y="2001"/>
                  <a:pt x="1100" y="2001"/>
                </a:cubicBezTo>
                <a:cubicBezTo>
                  <a:pt x="1100" y="1527"/>
                  <a:pt x="1100" y="1527"/>
                  <a:pt x="1100" y="1527"/>
                </a:cubicBezTo>
                <a:cubicBezTo>
                  <a:pt x="1100" y="1527"/>
                  <a:pt x="1100" y="1527"/>
                  <a:pt x="1100" y="1527"/>
                </a:cubicBezTo>
                <a:cubicBezTo>
                  <a:pt x="1287" y="1527"/>
                  <a:pt x="1438" y="1376"/>
                  <a:pt x="1438" y="1189"/>
                </a:cubicBezTo>
                <a:cubicBezTo>
                  <a:pt x="1438" y="1003"/>
                  <a:pt x="1287" y="852"/>
                  <a:pt x="1100" y="852"/>
                </a:cubicBezTo>
                <a:cubicBezTo>
                  <a:pt x="1100" y="852"/>
                  <a:pt x="1100" y="852"/>
                  <a:pt x="1100" y="852"/>
                </a:cubicBezTo>
                <a:lnTo>
                  <a:pt x="1100" y="0"/>
                </a:lnTo>
                <a:close/>
                <a:moveTo>
                  <a:pt x="37" y="1584"/>
                </a:moveTo>
                <a:cubicBezTo>
                  <a:pt x="865" y="141"/>
                  <a:pt x="865" y="141"/>
                  <a:pt x="865" y="141"/>
                </a:cubicBezTo>
                <a:cubicBezTo>
                  <a:pt x="912" y="59"/>
                  <a:pt x="1000" y="3"/>
                  <a:pt x="1100" y="0"/>
                </a:cubicBezTo>
                <a:cubicBezTo>
                  <a:pt x="1100" y="852"/>
                  <a:pt x="1100" y="852"/>
                  <a:pt x="1100" y="852"/>
                </a:cubicBezTo>
                <a:cubicBezTo>
                  <a:pt x="914" y="852"/>
                  <a:pt x="763" y="1003"/>
                  <a:pt x="763" y="1189"/>
                </a:cubicBezTo>
                <a:cubicBezTo>
                  <a:pt x="763" y="1376"/>
                  <a:pt x="914" y="1527"/>
                  <a:pt x="1100" y="1527"/>
                </a:cubicBezTo>
                <a:cubicBezTo>
                  <a:pt x="1100" y="2001"/>
                  <a:pt x="1100" y="2001"/>
                  <a:pt x="1100" y="2001"/>
                </a:cubicBezTo>
                <a:cubicBezTo>
                  <a:pt x="279" y="2001"/>
                  <a:pt x="279" y="2001"/>
                  <a:pt x="279" y="2001"/>
                </a:cubicBezTo>
                <a:cubicBezTo>
                  <a:pt x="125" y="2001"/>
                  <a:pt x="0" y="1877"/>
                  <a:pt x="0" y="1723"/>
                </a:cubicBezTo>
                <a:cubicBezTo>
                  <a:pt x="0" y="1672"/>
                  <a:pt x="13" y="1625"/>
                  <a:pt x="37" y="1584"/>
                </a:cubicBezTo>
                <a:close/>
              </a:path>
            </a:pathLst>
          </a:custGeom>
          <a:solidFill>
            <a:srgbClr val="9997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Freeform 279"/>
          <p:cNvSpPr>
            <a:spLocks/>
          </p:cNvSpPr>
          <p:nvPr/>
        </p:nvSpPr>
        <p:spPr bwMode="auto">
          <a:xfrm>
            <a:off x="7427555" y="2076432"/>
            <a:ext cx="2350924" cy="1939883"/>
          </a:xfrm>
          <a:custGeom>
            <a:avLst/>
            <a:gdLst>
              <a:gd name="T0" fmla="*/ 16 w 1008"/>
              <a:gd name="T1" fmla="*/ 832 h 832"/>
              <a:gd name="T2" fmla="*/ 1008 w 1008"/>
              <a:gd name="T3" fmla="*/ 501 h 832"/>
              <a:gd name="T4" fmla="*/ 16 w 1008"/>
              <a:gd name="T5" fmla="*/ 832 h 8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008" h="832">
                <a:moveTo>
                  <a:pt x="16" y="832"/>
                </a:moveTo>
                <a:cubicBezTo>
                  <a:pt x="16" y="315"/>
                  <a:pt x="715" y="0"/>
                  <a:pt x="1008" y="501"/>
                </a:cubicBezTo>
                <a:cubicBezTo>
                  <a:pt x="715" y="1"/>
                  <a:pt x="0" y="253"/>
                  <a:pt x="16" y="832"/>
                </a:cubicBezTo>
                <a:close/>
              </a:path>
            </a:pathLst>
          </a:custGeom>
          <a:solidFill>
            <a:srgbClr val="7ECBF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Freeform 280"/>
          <p:cNvSpPr>
            <a:spLocks/>
          </p:cNvSpPr>
          <p:nvPr/>
        </p:nvSpPr>
        <p:spPr bwMode="auto">
          <a:xfrm>
            <a:off x="6238785" y="3230702"/>
            <a:ext cx="2189268" cy="2030568"/>
          </a:xfrm>
          <a:custGeom>
            <a:avLst/>
            <a:gdLst>
              <a:gd name="T0" fmla="*/ 939 w 939"/>
              <a:gd name="T1" fmla="*/ 677 h 871"/>
              <a:gd name="T2" fmla="*/ 214 w 939"/>
              <a:gd name="T3" fmla="*/ 0 h 871"/>
              <a:gd name="T4" fmla="*/ 939 w 939"/>
              <a:gd name="T5" fmla="*/ 677 h 8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939" h="871">
                <a:moveTo>
                  <a:pt x="939" y="677"/>
                </a:moveTo>
                <a:cubicBezTo>
                  <a:pt x="419" y="871"/>
                  <a:pt x="0" y="457"/>
                  <a:pt x="214" y="0"/>
                </a:cubicBezTo>
                <a:cubicBezTo>
                  <a:pt x="37" y="499"/>
                  <a:pt x="468" y="810"/>
                  <a:pt x="939" y="677"/>
                </a:cubicBezTo>
                <a:close/>
              </a:path>
            </a:pathLst>
          </a:custGeom>
          <a:solidFill>
            <a:srgbClr val="E2F7C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Freeform 281"/>
          <p:cNvSpPr>
            <a:spLocks/>
          </p:cNvSpPr>
          <p:nvPr/>
        </p:nvSpPr>
        <p:spPr bwMode="auto">
          <a:xfrm>
            <a:off x="8151067" y="3333216"/>
            <a:ext cx="1627411" cy="2578625"/>
          </a:xfrm>
          <a:custGeom>
            <a:avLst/>
            <a:gdLst>
              <a:gd name="T0" fmla="*/ 0 w 698"/>
              <a:gd name="T1" fmla="*/ 1106 h 1106"/>
              <a:gd name="T2" fmla="*/ 213 w 698"/>
              <a:gd name="T3" fmla="*/ 0 h 1106"/>
              <a:gd name="T4" fmla="*/ 0 w 698"/>
              <a:gd name="T5" fmla="*/ 1106 h 11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698" h="1106">
                <a:moveTo>
                  <a:pt x="0" y="1106"/>
                </a:moveTo>
                <a:cubicBezTo>
                  <a:pt x="583" y="1106"/>
                  <a:pt x="661" y="280"/>
                  <a:pt x="213" y="0"/>
                </a:cubicBezTo>
                <a:cubicBezTo>
                  <a:pt x="698" y="280"/>
                  <a:pt x="610" y="1106"/>
                  <a:pt x="0" y="1106"/>
                </a:cubicBezTo>
                <a:close/>
              </a:path>
            </a:pathLst>
          </a:custGeom>
          <a:solidFill>
            <a:srgbClr val="FFDDC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TextBox 116"/>
          <p:cNvSpPr txBox="1"/>
          <p:nvPr/>
        </p:nvSpPr>
        <p:spPr>
          <a:xfrm>
            <a:off x="7615329" y="4025327"/>
            <a:ext cx="12339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快</a:t>
            </a:r>
            <a:endParaRPr lang="en-GB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6" name="组合 45"/>
          <p:cNvGrpSpPr/>
          <p:nvPr/>
        </p:nvGrpSpPr>
        <p:grpSpPr>
          <a:xfrm>
            <a:off x="6194428" y="1245476"/>
            <a:ext cx="3584050" cy="4114366"/>
            <a:chOff x="4270238" y="1491140"/>
            <a:chExt cx="3584050" cy="4114366"/>
          </a:xfrm>
        </p:grpSpPr>
        <p:sp>
          <p:nvSpPr>
            <p:cNvPr id="47" name="Freeform 110"/>
            <p:cNvSpPr>
              <a:spLocks/>
            </p:cNvSpPr>
            <p:nvPr/>
          </p:nvSpPr>
          <p:spPr bwMode="auto">
            <a:xfrm>
              <a:off x="4270238" y="1491140"/>
              <a:ext cx="3584050" cy="4114366"/>
            </a:xfrm>
            <a:custGeom>
              <a:avLst/>
              <a:gdLst>
                <a:gd name="T0" fmla="*/ 226 w 1537"/>
                <a:gd name="T1" fmla="*/ 862 h 1764"/>
                <a:gd name="T2" fmla="*/ 640 w 1537"/>
                <a:gd name="T3" fmla="*/ 141 h 1764"/>
                <a:gd name="T4" fmla="*/ 883 w 1537"/>
                <a:gd name="T5" fmla="*/ 0 h 1764"/>
                <a:gd name="T6" fmla="*/ 1123 w 1537"/>
                <a:gd name="T7" fmla="*/ 136 h 1764"/>
                <a:gd name="T8" fmla="*/ 1537 w 1537"/>
                <a:gd name="T9" fmla="*/ 857 h 1764"/>
                <a:gd name="T10" fmla="*/ 1537 w 1537"/>
                <a:gd name="T11" fmla="*/ 857 h 1764"/>
                <a:gd name="T12" fmla="*/ 545 w 1537"/>
                <a:gd name="T13" fmla="*/ 1188 h 1764"/>
                <a:gd name="T14" fmla="*/ 883 w 1537"/>
                <a:gd name="T15" fmla="*/ 1525 h 1764"/>
                <a:gd name="T16" fmla="*/ 1094 w 1537"/>
                <a:gd name="T17" fmla="*/ 1451 h 1764"/>
                <a:gd name="T18" fmla="*/ 226 w 1537"/>
                <a:gd name="T19" fmla="*/ 863 h 1764"/>
                <a:gd name="T20" fmla="*/ 226 w 1537"/>
                <a:gd name="T21" fmla="*/ 862 h 17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37" h="1764">
                  <a:moveTo>
                    <a:pt x="226" y="862"/>
                  </a:moveTo>
                  <a:cubicBezTo>
                    <a:pt x="640" y="141"/>
                    <a:pt x="640" y="141"/>
                    <a:pt x="640" y="141"/>
                  </a:cubicBezTo>
                  <a:cubicBezTo>
                    <a:pt x="688" y="57"/>
                    <a:pt x="779" y="0"/>
                    <a:pt x="883" y="0"/>
                  </a:cubicBezTo>
                  <a:cubicBezTo>
                    <a:pt x="985" y="0"/>
                    <a:pt x="1074" y="55"/>
                    <a:pt x="1123" y="136"/>
                  </a:cubicBezTo>
                  <a:cubicBezTo>
                    <a:pt x="1537" y="857"/>
                    <a:pt x="1537" y="857"/>
                    <a:pt x="1537" y="857"/>
                  </a:cubicBezTo>
                  <a:cubicBezTo>
                    <a:pt x="1537" y="857"/>
                    <a:pt x="1537" y="857"/>
                    <a:pt x="1537" y="857"/>
                  </a:cubicBezTo>
                  <a:cubicBezTo>
                    <a:pt x="1244" y="356"/>
                    <a:pt x="545" y="671"/>
                    <a:pt x="545" y="1188"/>
                  </a:cubicBezTo>
                  <a:cubicBezTo>
                    <a:pt x="545" y="1374"/>
                    <a:pt x="696" y="1525"/>
                    <a:pt x="883" y="1525"/>
                  </a:cubicBezTo>
                  <a:cubicBezTo>
                    <a:pt x="963" y="1525"/>
                    <a:pt x="1036" y="1498"/>
                    <a:pt x="1094" y="1451"/>
                  </a:cubicBezTo>
                  <a:cubicBezTo>
                    <a:pt x="681" y="1764"/>
                    <a:pt x="0" y="1400"/>
                    <a:pt x="226" y="863"/>
                  </a:cubicBezTo>
                  <a:lnTo>
                    <a:pt x="226" y="862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53" name="Group 130"/>
            <p:cNvGrpSpPr/>
            <p:nvPr/>
          </p:nvGrpSpPr>
          <p:grpSpPr>
            <a:xfrm>
              <a:off x="5429152" y="2060848"/>
              <a:ext cx="1800493" cy="864096"/>
              <a:chOff x="2392554" y="2291065"/>
              <a:chExt cx="1800493" cy="864096"/>
            </a:xfrm>
          </p:grpSpPr>
          <p:sp>
            <p:nvSpPr>
              <p:cNvPr id="64" name="TextBox 131"/>
              <p:cNvSpPr txBox="1"/>
              <p:nvPr/>
            </p:nvSpPr>
            <p:spPr>
              <a:xfrm>
                <a:off x="2969629" y="2291065"/>
                <a:ext cx="6463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产品</a:t>
                </a:r>
                <a:endParaRPr lang="en-GB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5" name="Rectangle 132"/>
              <p:cNvSpPr/>
              <p:nvPr/>
            </p:nvSpPr>
            <p:spPr>
              <a:xfrm>
                <a:off x="2392554" y="2631941"/>
                <a:ext cx="180049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zh-CN" altLang="en-US" sz="1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建设一套稳定的</a:t>
                </a:r>
                <a:endPara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/>
                <a:r>
                  <a:rPr lang="zh-CN" altLang="en-US" sz="1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移动互联网产品体系</a:t>
                </a:r>
                <a:endParaRPr lang="en-GB" sz="1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55" name="Group 91"/>
            <p:cNvGrpSpPr/>
            <p:nvPr/>
          </p:nvGrpSpPr>
          <p:grpSpPr>
            <a:xfrm>
              <a:off x="5978913" y="1716763"/>
              <a:ext cx="658399" cy="351393"/>
              <a:chOff x="7213337" y="3095535"/>
              <a:chExt cx="701827" cy="374571"/>
            </a:xfrm>
            <a:solidFill>
              <a:schemeClr val="bg2"/>
            </a:solidFill>
          </p:grpSpPr>
          <p:sp>
            <p:nvSpPr>
              <p:cNvPr id="61" name="Freeform 490"/>
              <p:cNvSpPr>
                <a:spLocks noEditPoints="1"/>
              </p:cNvSpPr>
              <p:nvPr/>
            </p:nvSpPr>
            <p:spPr bwMode="auto">
              <a:xfrm>
                <a:off x="7213337" y="3097506"/>
                <a:ext cx="448499" cy="361757"/>
              </a:xfrm>
              <a:custGeom>
                <a:avLst/>
                <a:gdLst>
                  <a:gd name="T0" fmla="*/ 178 w 192"/>
                  <a:gd name="T1" fmla="*/ 0 h 155"/>
                  <a:gd name="T2" fmla="*/ 14 w 192"/>
                  <a:gd name="T3" fmla="*/ 0 h 155"/>
                  <a:gd name="T4" fmla="*/ 0 w 192"/>
                  <a:gd name="T5" fmla="*/ 14 h 155"/>
                  <a:gd name="T6" fmla="*/ 0 w 192"/>
                  <a:gd name="T7" fmla="*/ 124 h 155"/>
                  <a:gd name="T8" fmla="*/ 14 w 192"/>
                  <a:gd name="T9" fmla="*/ 138 h 155"/>
                  <a:gd name="T10" fmla="*/ 78 w 192"/>
                  <a:gd name="T11" fmla="*/ 138 h 155"/>
                  <a:gd name="T12" fmla="*/ 78 w 192"/>
                  <a:gd name="T13" fmla="*/ 148 h 155"/>
                  <a:gd name="T14" fmla="*/ 17 w 192"/>
                  <a:gd name="T15" fmla="*/ 148 h 155"/>
                  <a:gd name="T16" fmla="*/ 14 w 192"/>
                  <a:gd name="T17" fmla="*/ 151 h 155"/>
                  <a:gd name="T18" fmla="*/ 17 w 192"/>
                  <a:gd name="T19" fmla="*/ 155 h 155"/>
                  <a:gd name="T20" fmla="*/ 175 w 192"/>
                  <a:gd name="T21" fmla="*/ 155 h 155"/>
                  <a:gd name="T22" fmla="*/ 178 w 192"/>
                  <a:gd name="T23" fmla="*/ 151 h 155"/>
                  <a:gd name="T24" fmla="*/ 175 w 192"/>
                  <a:gd name="T25" fmla="*/ 148 h 155"/>
                  <a:gd name="T26" fmla="*/ 121 w 192"/>
                  <a:gd name="T27" fmla="*/ 148 h 155"/>
                  <a:gd name="T28" fmla="*/ 121 w 192"/>
                  <a:gd name="T29" fmla="*/ 138 h 155"/>
                  <a:gd name="T30" fmla="*/ 178 w 192"/>
                  <a:gd name="T31" fmla="*/ 138 h 155"/>
                  <a:gd name="T32" fmla="*/ 192 w 192"/>
                  <a:gd name="T33" fmla="*/ 124 h 155"/>
                  <a:gd name="T34" fmla="*/ 192 w 192"/>
                  <a:gd name="T35" fmla="*/ 14 h 155"/>
                  <a:gd name="T36" fmla="*/ 178 w 192"/>
                  <a:gd name="T37" fmla="*/ 0 h 155"/>
                  <a:gd name="T38" fmla="*/ 182 w 192"/>
                  <a:gd name="T39" fmla="*/ 114 h 155"/>
                  <a:gd name="T40" fmla="*/ 169 w 192"/>
                  <a:gd name="T41" fmla="*/ 126 h 155"/>
                  <a:gd name="T42" fmla="*/ 23 w 192"/>
                  <a:gd name="T43" fmla="*/ 126 h 155"/>
                  <a:gd name="T44" fmla="*/ 11 w 192"/>
                  <a:gd name="T45" fmla="*/ 114 h 155"/>
                  <a:gd name="T46" fmla="*/ 11 w 192"/>
                  <a:gd name="T47" fmla="*/ 21 h 155"/>
                  <a:gd name="T48" fmla="*/ 23 w 192"/>
                  <a:gd name="T49" fmla="*/ 9 h 155"/>
                  <a:gd name="T50" fmla="*/ 169 w 192"/>
                  <a:gd name="T51" fmla="*/ 9 h 155"/>
                  <a:gd name="T52" fmla="*/ 182 w 192"/>
                  <a:gd name="T53" fmla="*/ 21 h 155"/>
                  <a:gd name="T54" fmla="*/ 182 w 192"/>
                  <a:gd name="T55" fmla="*/ 114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92" h="155">
                    <a:moveTo>
                      <a:pt x="178" y="0"/>
                    </a:moveTo>
                    <a:cubicBezTo>
                      <a:pt x="14" y="0"/>
                      <a:pt x="14" y="0"/>
                      <a:pt x="14" y="0"/>
                    </a:cubicBezTo>
                    <a:cubicBezTo>
                      <a:pt x="6" y="0"/>
                      <a:pt x="0" y="7"/>
                      <a:pt x="0" y="14"/>
                    </a:cubicBezTo>
                    <a:cubicBezTo>
                      <a:pt x="0" y="124"/>
                      <a:pt x="0" y="124"/>
                      <a:pt x="0" y="124"/>
                    </a:cubicBezTo>
                    <a:cubicBezTo>
                      <a:pt x="0" y="132"/>
                      <a:pt x="6" y="138"/>
                      <a:pt x="14" y="138"/>
                    </a:cubicBezTo>
                    <a:cubicBezTo>
                      <a:pt x="78" y="138"/>
                      <a:pt x="78" y="138"/>
                      <a:pt x="78" y="138"/>
                    </a:cubicBezTo>
                    <a:cubicBezTo>
                      <a:pt x="78" y="148"/>
                      <a:pt x="78" y="148"/>
                      <a:pt x="78" y="148"/>
                    </a:cubicBezTo>
                    <a:cubicBezTo>
                      <a:pt x="17" y="148"/>
                      <a:pt x="17" y="148"/>
                      <a:pt x="17" y="148"/>
                    </a:cubicBezTo>
                    <a:cubicBezTo>
                      <a:pt x="15" y="148"/>
                      <a:pt x="14" y="149"/>
                      <a:pt x="14" y="151"/>
                    </a:cubicBezTo>
                    <a:cubicBezTo>
                      <a:pt x="14" y="153"/>
                      <a:pt x="15" y="155"/>
                      <a:pt x="17" y="155"/>
                    </a:cubicBezTo>
                    <a:cubicBezTo>
                      <a:pt x="175" y="155"/>
                      <a:pt x="175" y="155"/>
                      <a:pt x="175" y="155"/>
                    </a:cubicBezTo>
                    <a:cubicBezTo>
                      <a:pt x="177" y="155"/>
                      <a:pt x="178" y="153"/>
                      <a:pt x="178" y="151"/>
                    </a:cubicBezTo>
                    <a:cubicBezTo>
                      <a:pt x="178" y="149"/>
                      <a:pt x="177" y="148"/>
                      <a:pt x="175" y="148"/>
                    </a:cubicBezTo>
                    <a:cubicBezTo>
                      <a:pt x="121" y="148"/>
                      <a:pt x="121" y="148"/>
                      <a:pt x="121" y="148"/>
                    </a:cubicBezTo>
                    <a:cubicBezTo>
                      <a:pt x="121" y="138"/>
                      <a:pt x="121" y="138"/>
                      <a:pt x="121" y="138"/>
                    </a:cubicBezTo>
                    <a:cubicBezTo>
                      <a:pt x="178" y="138"/>
                      <a:pt x="178" y="138"/>
                      <a:pt x="178" y="138"/>
                    </a:cubicBezTo>
                    <a:cubicBezTo>
                      <a:pt x="186" y="138"/>
                      <a:pt x="192" y="132"/>
                      <a:pt x="192" y="124"/>
                    </a:cubicBezTo>
                    <a:cubicBezTo>
                      <a:pt x="192" y="14"/>
                      <a:pt x="192" y="14"/>
                      <a:pt x="192" y="14"/>
                    </a:cubicBezTo>
                    <a:cubicBezTo>
                      <a:pt x="192" y="7"/>
                      <a:pt x="186" y="0"/>
                      <a:pt x="178" y="0"/>
                    </a:cubicBezTo>
                    <a:close/>
                    <a:moveTo>
                      <a:pt x="182" y="114"/>
                    </a:moveTo>
                    <a:cubicBezTo>
                      <a:pt x="182" y="120"/>
                      <a:pt x="176" y="126"/>
                      <a:pt x="169" y="126"/>
                    </a:cubicBezTo>
                    <a:cubicBezTo>
                      <a:pt x="23" y="126"/>
                      <a:pt x="23" y="126"/>
                      <a:pt x="23" y="126"/>
                    </a:cubicBezTo>
                    <a:cubicBezTo>
                      <a:pt x="16" y="126"/>
                      <a:pt x="11" y="120"/>
                      <a:pt x="11" y="114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1" y="14"/>
                      <a:pt x="16" y="9"/>
                      <a:pt x="23" y="9"/>
                    </a:cubicBezTo>
                    <a:cubicBezTo>
                      <a:pt x="169" y="9"/>
                      <a:pt x="169" y="9"/>
                      <a:pt x="169" y="9"/>
                    </a:cubicBezTo>
                    <a:cubicBezTo>
                      <a:pt x="176" y="9"/>
                      <a:pt x="182" y="14"/>
                      <a:pt x="182" y="21"/>
                    </a:cubicBezTo>
                    <a:lnTo>
                      <a:pt x="182" y="114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2" name="Freeform 491"/>
              <p:cNvSpPr>
                <a:spLocks/>
              </p:cNvSpPr>
              <p:nvPr/>
            </p:nvSpPr>
            <p:spPr bwMode="auto">
              <a:xfrm>
                <a:off x="7269522" y="3143835"/>
                <a:ext cx="336128" cy="221785"/>
              </a:xfrm>
              <a:custGeom>
                <a:avLst/>
                <a:gdLst>
                  <a:gd name="T0" fmla="*/ 134 w 144"/>
                  <a:gd name="T1" fmla="*/ 0 h 95"/>
                  <a:gd name="T2" fmla="*/ 11 w 144"/>
                  <a:gd name="T3" fmla="*/ 0 h 95"/>
                  <a:gd name="T4" fmla="*/ 0 w 144"/>
                  <a:gd name="T5" fmla="*/ 10 h 95"/>
                  <a:gd name="T6" fmla="*/ 0 w 144"/>
                  <a:gd name="T7" fmla="*/ 85 h 95"/>
                  <a:gd name="T8" fmla="*/ 11 w 144"/>
                  <a:gd name="T9" fmla="*/ 95 h 95"/>
                  <a:gd name="T10" fmla="*/ 134 w 144"/>
                  <a:gd name="T11" fmla="*/ 95 h 95"/>
                  <a:gd name="T12" fmla="*/ 144 w 144"/>
                  <a:gd name="T13" fmla="*/ 85 h 95"/>
                  <a:gd name="T14" fmla="*/ 144 w 144"/>
                  <a:gd name="T15" fmla="*/ 10 h 95"/>
                  <a:gd name="T16" fmla="*/ 134 w 144"/>
                  <a:gd name="T17" fmla="*/ 0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4" h="95">
                    <a:moveTo>
                      <a:pt x="134" y="0"/>
                    </a:moveTo>
                    <a:cubicBezTo>
                      <a:pt x="11" y="0"/>
                      <a:pt x="11" y="0"/>
                      <a:pt x="11" y="0"/>
                    </a:cubicBezTo>
                    <a:cubicBezTo>
                      <a:pt x="5" y="0"/>
                      <a:pt x="0" y="4"/>
                      <a:pt x="0" y="10"/>
                    </a:cubicBezTo>
                    <a:cubicBezTo>
                      <a:pt x="0" y="85"/>
                      <a:pt x="0" y="85"/>
                      <a:pt x="0" y="85"/>
                    </a:cubicBezTo>
                    <a:cubicBezTo>
                      <a:pt x="0" y="90"/>
                      <a:pt x="5" y="95"/>
                      <a:pt x="11" y="95"/>
                    </a:cubicBezTo>
                    <a:cubicBezTo>
                      <a:pt x="134" y="95"/>
                      <a:pt x="134" y="95"/>
                      <a:pt x="134" y="95"/>
                    </a:cubicBezTo>
                    <a:cubicBezTo>
                      <a:pt x="139" y="95"/>
                      <a:pt x="144" y="90"/>
                      <a:pt x="144" y="85"/>
                    </a:cubicBezTo>
                    <a:cubicBezTo>
                      <a:pt x="144" y="10"/>
                      <a:pt x="144" y="10"/>
                      <a:pt x="144" y="10"/>
                    </a:cubicBezTo>
                    <a:cubicBezTo>
                      <a:pt x="144" y="4"/>
                      <a:pt x="139" y="0"/>
                      <a:pt x="134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3" name="Freeform 492"/>
              <p:cNvSpPr>
                <a:spLocks noEditPoints="1"/>
              </p:cNvSpPr>
              <p:nvPr/>
            </p:nvSpPr>
            <p:spPr bwMode="auto">
              <a:xfrm>
                <a:off x="7708164" y="3095535"/>
                <a:ext cx="207000" cy="374571"/>
              </a:xfrm>
              <a:custGeom>
                <a:avLst/>
                <a:gdLst>
                  <a:gd name="T0" fmla="*/ 44 w 89"/>
                  <a:gd name="T1" fmla="*/ 0 h 161"/>
                  <a:gd name="T2" fmla="*/ 0 w 89"/>
                  <a:gd name="T3" fmla="*/ 36 h 161"/>
                  <a:gd name="T4" fmla="*/ 0 w 89"/>
                  <a:gd name="T5" fmla="*/ 125 h 161"/>
                  <a:gd name="T6" fmla="*/ 44 w 89"/>
                  <a:gd name="T7" fmla="*/ 161 h 161"/>
                  <a:gd name="T8" fmla="*/ 89 w 89"/>
                  <a:gd name="T9" fmla="*/ 125 h 161"/>
                  <a:gd name="T10" fmla="*/ 89 w 89"/>
                  <a:gd name="T11" fmla="*/ 36 h 161"/>
                  <a:gd name="T12" fmla="*/ 44 w 89"/>
                  <a:gd name="T13" fmla="*/ 0 h 161"/>
                  <a:gd name="T14" fmla="*/ 46 w 89"/>
                  <a:gd name="T15" fmla="*/ 140 h 161"/>
                  <a:gd name="T16" fmla="*/ 35 w 89"/>
                  <a:gd name="T17" fmla="*/ 130 h 161"/>
                  <a:gd name="T18" fmla="*/ 46 w 89"/>
                  <a:gd name="T19" fmla="*/ 119 h 161"/>
                  <a:gd name="T20" fmla="*/ 56 w 89"/>
                  <a:gd name="T21" fmla="*/ 130 h 161"/>
                  <a:gd name="T22" fmla="*/ 46 w 89"/>
                  <a:gd name="T23" fmla="*/ 140 h 161"/>
                  <a:gd name="T24" fmla="*/ 69 w 89"/>
                  <a:gd name="T25" fmla="*/ 66 h 161"/>
                  <a:gd name="T26" fmla="*/ 21 w 89"/>
                  <a:gd name="T27" fmla="*/ 66 h 161"/>
                  <a:gd name="T28" fmla="*/ 17 w 89"/>
                  <a:gd name="T29" fmla="*/ 62 h 161"/>
                  <a:gd name="T30" fmla="*/ 21 w 89"/>
                  <a:gd name="T31" fmla="*/ 58 h 161"/>
                  <a:gd name="T32" fmla="*/ 69 w 89"/>
                  <a:gd name="T33" fmla="*/ 58 h 161"/>
                  <a:gd name="T34" fmla="*/ 73 w 89"/>
                  <a:gd name="T35" fmla="*/ 62 h 161"/>
                  <a:gd name="T36" fmla="*/ 69 w 89"/>
                  <a:gd name="T37" fmla="*/ 66 h 161"/>
                  <a:gd name="T38" fmla="*/ 69 w 89"/>
                  <a:gd name="T39" fmla="*/ 40 h 161"/>
                  <a:gd name="T40" fmla="*/ 21 w 89"/>
                  <a:gd name="T41" fmla="*/ 40 h 161"/>
                  <a:gd name="T42" fmla="*/ 17 w 89"/>
                  <a:gd name="T43" fmla="*/ 36 h 161"/>
                  <a:gd name="T44" fmla="*/ 21 w 89"/>
                  <a:gd name="T45" fmla="*/ 32 h 161"/>
                  <a:gd name="T46" fmla="*/ 69 w 89"/>
                  <a:gd name="T47" fmla="*/ 32 h 161"/>
                  <a:gd name="T48" fmla="*/ 73 w 89"/>
                  <a:gd name="T49" fmla="*/ 36 h 161"/>
                  <a:gd name="T50" fmla="*/ 69 w 89"/>
                  <a:gd name="T51" fmla="*/ 40 h 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89" h="161">
                    <a:moveTo>
                      <a:pt x="44" y="0"/>
                    </a:moveTo>
                    <a:cubicBezTo>
                      <a:pt x="20" y="0"/>
                      <a:pt x="2" y="4"/>
                      <a:pt x="0" y="36"/>
                    </a:cubicBezTo>
                    <a:cubicBezTo>
                      <a:pt x="0" y="125"/>
                      <a:pt x="0" y="125"/>
                      <a:pt x="0" y="125"/>
                    </a:cubicBezTo>
                    <a:cubicBezTo>
                      <a:pt x="1" y="158"/>
                      <a:pt x="20" y="161"/>
                      <a:pt x="44" y="161"/>
                    </a:cubicBezTo>
                    <a:cubicBezTo>
                      <a:pt x="69" y="161"/>
                      <a:pt x="89" y="157"/>
                      <a:pt x="89" y="125"/>
                    </a:cubicBezTo>
                    <a:cubicBezTo>
                      <a:pt x="89" y="36"/>
                      <a:pt x="89" y="36"/>
                      <a:pt x="89" y="36"/>
                    </a:cubicBezTo>
                    <a:cubicBezTo>
                      <a:pt x="88" y="8"/>
                      <a:pt x="69" y="0"/>
                      <a:pt x="44" y="0"/>
                    </a:cubicBezTo>
                    <a:close/>
                    <a:moveTo>
                      <a:pt x="46" y="140"/>
                    </a:moveTo>
                    <a:cubicBezTo>
                      <a:pt x="40" y="140"/>
                      <a:pt x="35" y="136"/>
                      <a:pt x="35" y="130"/>
                    </a:cubicBezTo>
                    <a:cubicBezTo>
                      <a:pt x="35" y="124"/>
                      <a:pt x="40" y="119"/>
                      <a:pt x="46" y="119"/>
                    </a:cubicBezTo>
                    <a:cubicBezTo>
                      <a:pt x="51" y="119"/>
                      <a:pt x="56" y="124"/>
                      <a:pt x="56" y="130"/>
                    </a:cubicBezTo>
                    <a:cubicBezTo>
                      <a:pt x="56" y="136"/>
                      <a:pt x="51" y="140"/>
                      <a:pt x="46" y="140"/>
                    </a:cubicBezTo>
                    <a:close/>
                    <a:moveTo>
                      <a:pt x="69" y="66"/>
                    </a:moveTo>
                    <a:cubicBezTo>
                      <a:pt x="21" y="66"/>
                      <a:pt x="21" y="66"/>
                      <a:pt x="21" y="66"/>
                    </a:cubicBezTo>
                    <a:cubicBezTo>
                      <a:pt x="18" y="66"/>
                      <a:pt x="17" y="64"/>
                      <a:pt x="17" y="62"/>
                    </a:cubicBezTo>
                    <a:cubicBezTo>
                      <a:pt x="17" y="60"/>
                      <a:pt x="18" y="58"/>
                      <a:pt x="21" y="58"/>
                    </a:cubicBezTo>
                    <a:cubicBezTo>
                      <a:pt x="69" y="58"/>
                      <a:pt x="69" y="58"/>
                      <a:pt x="69" y="58"/>
                    </a:cubicBezTo>
                    <a:cubicBezTo>
                      <a:pt x="71" y="58"/>
                      <a:pt x="73" y="60"/>
                      <a:pt x="73" y="62"/>
                    </a:cubicBezTo>
                    <a:cubicBezTo>
                      <a:pt x="73" y="64"/>
                      <a:pt x="71" y="66"/>
                      <a:pt x="69" y="66"/>
                    </a:cubicBezTo>
                    <a:close/>
                    <a:moveTo>
                      <a:pt x="69" y="40"/>
                    </a:moveTo>
                    <a:cubicBezTo>
                      <a:pt x="21" y="40"/>
                      <a:pt x="21" y="40"/>
                      <a:pt x="21" y="40"/>
                    </a:cubicBezTo>
                    <a:cubicBezTo>
                      <a:pt x="18" y="40"/>
                      <a:pt x="17" y="38"/>
                      <a:pt x="17" y="36"/>
                    </a:cubicBezTo>
                    <a:cubicBezTo>
                      <a:pt x="17" y="34"/>
                      <a:pt x="18" y="32"/>
                      <a:pt x="21" y="32"/>
                    </a:cubicBezTo>
                    <a:cubicBezTo>
                      <a:pt x="69" y="32"/>
                      <a:pt x="69" y="32"/>
                      <a:pt x="69" y="32"/>
                    </a:cubicBezTo>
                    <a:cubicBezTo>
                      <a:pt x="71" y="32"/>
                      <a:pt x="73" y="34"/>
                      <a:pt x="73" y="36"/>
                    </a:cubicBezTo>
                    <a:cubicBezTo>
                      <a:pt x="73" y="38"/>
                      <a:pt x="71" y="40"/>
                      <a:pt x="69" y="4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66" name="Freeform 130"/>
          <p:cNvSpPr>
            <a:spLocks noEditPoints="1"/>
          </p:cNvSpPr>
          <p:nvPr/>
        </p:nvSpPr>
        <p:spPr bwMode="auto">
          <a:xfrm>
            <a:off x="8044881" y="3406704"/>
            <a:ext cx="413123" cy="572201"/>
          </a:xfrm>
          <a:custGeom>
            <a:avLst/>
            <a:gdLst>
              <a:gd name="T0" fmla="*/ 62 w 81"/>
              <a:gd name="T1" fmla="*/ 37 h 112"/>
              <a:gd name="T2" fmla="*/ 74 w 81"/>
              <a:gd name="T3" fmla="*/ 36 h 112"/>
              <a:gd name="T4" fmla="*/ 69 w 81"/>
              <a:gd name="T5" fmla="*/ 43 h 112"/>
              <a:gd name="T6" fmla="*/ 69 w 81"/>
              <a:gd name="T7" fmla="*/ 100 h 112"/>
              <a:gd name="T8" fmla="*/ 12 w 81"/>
              <a:gd name="T9" fmla="*/ 100 h 112"/>
              <a:gd name="T10" fmla="*/ 12 w 81"/>
              <a:gd name="T11" fmla="*/ 43 h 112"/>
              <a:gd name="T12" fmla="*/ 36 w 81"/>
              <a:gd name="T13" fmla="*/ 27 h 112"/>
              <a:gd name="T14" fmla="*/ 29 w 81"/>
              <a:gd name="T15" fmla="*/ 21 h 112"/>
              <a:gd name="T16" fmla="*/ 22 w 81"/>
              <a:gd name="T17" fmla="*/ 12 h 112"/>
              <a:gd name="T18" fmla="*/ 41 w 81"/>
              <a:gd name="T19" fmla="*/ 0 h 112"/>
              <a:gd name="T20" fmla="*/ 59 w 81"/>
              <a:gd name="T21" fmla="*/ 12 h 112"/>
              <a:gd name="T22" fmla="*/ 52 w 81"/>
              <a:gd name="T23" fmla="*/ 21 h 112"/>
              <a:gd name="T24" fmla="*/ 45 w 81"/>
              <a:gd name="T25" fmla="*/ 27 h 112"/>
              <a:gd name="T26" fmla="*/ 29 w 81"/>
              <a:gd name="T27" fmla="*/ 15 h 112"/>
              <a:gd name="T28" fmla="*/ 52 w 81"/>
              <a:gd name="T29" fmla="*/ 14 h 112"/>
              <a:gd name="T30" fmla="*/ 53 w 81"/>
              <a:gd name="T31" fmla="*/ 12 h 112"/>
              <a:gd name="T32" fmla="*/ 41 w 81"/>
              <a:gd name="T33" fmla="*/ 5 h 112"/>
              <a:gd name="T34" fmla="*/ 28 w 81"/>
              <a:gd name="T35" fmla="*/ 12 h 112"/>
              <a:gd name="T36" fmla="*/ 20 w 81"/>
              <a:gd name="T37" fmla="*/ 53 h 112"/>
              <a:gd name="T38" fmla="*/ 27 w 81"/>
              <a:gd name="T39" fmla="*/ 56 h 112"/>
              <a:gd name="T40" fmla="*/ 20 w 81"/>
              <a:gd name="T41" fmla="*/ 53 h 112"/>
              <a:gd name="T42" fmla="*/ 27 w 81"/>
              <a:gd name="T43" fmla="*/ 87 h 112"/>
              <a:gd name="T44" fmla="*/ 20 w 81"/>
              <a:gd name="T45" fmla="*/ 90 h 112"/>
              <a:gd name="T46" fmla="*/ 61 w 81"/>
              <a:gd name="T47" fmla="*/ 90 h 112"/>
              <a:gd name="T48" fmla="*/ 54 w 81"/>
              <a:gd name="T49" fmla="*/ 87 h 112"/>
              <a:gd name="T50" fmla="*/ 61 w 81"/>
              <a:gd name="T51" fmla="*/ 90 h 112"/>
              <a:gd name="T52" fmla="*/ 61 w 81"/>
              <a:gd name="T53" fmla="*/ 70 h 112"/>
              <a:gd name="T54" fmla="*/ 68 w 81"/>
              <a:gd name="T55" fmla="*/ 73 h 112"/>
              <a:gd name="T56" fmla="*/ 42 w 81"/>
              <a:gd name="T57" fmla="*/ 99 h 112"/>
              <a:gd name="T58" fmla="*/ 39 w 81"/>
              <a:gd name="T59" fmla="*/ 92 h 112"/>
              <a:gd name="T60" fmla="*/ 42 w 81"/>
              <a:gd name="T61" fmla="*/ 99 h 112"/>
              <a:gd name="T62" fmla="*/ 20 w 81"/>
              <a:gd name="T63" fmla="*/ 73 h 112"/>
              <a:gd name="T64" fmla="*/ 13 w 81"/>
              <a:gd name="T65" fmla="*/ 70 h 112"/>
              <a:gd name="T66" fmla="*/ 39 w 81"/>
              <a:gd name="T67" fmla="*/ 44 h 112"/>
              <a:gd name="T68" fmla="*/ 42 w 81"/>
              <a:gd name="T69" fmla="*/ 51 h 112"/>
              <a:gd name="T70" fmla="*/ 39 w 81"/>
              <a:gd name="T71" fmla="*/ 44 h 112"/>
              <a:gd name="T72" fmla="*/ 45 w 81"/>
              <a:gd name="T73" fmla="*/ 68 h 112"/>
              <a:gd name="T74" fmla="*/ 54 w 81"/>
              <a:gd name="T75" fmla="*/ 49 h 112"/>
              <a:gd name="T76" fmla="*/ 38 w 81"/>
              <a:gd name="T77" fmla="*/ 67 h 112"/>
              <a:gd name="T78" fmla="*/ 43 w 81"/>
              <a:gd name="T79" fmla="*/ 78 h 112"/>
              <a:gd name="T80" fmla="*/ 58 w 81"/>
              <a:gd name="T81" fmla="*/ 82 h 112"/>
              <a:gd name="T82" fmla="*/ 46 w 81"/>
              <a:gd name="T83" fmla="*/ 73 h 112"/>
              <a:gd name="T84" fmla="*/ 61 w 81"/>
              <a:gd name="T85" fmla="*/ 51 h 112"/>
              <a:gd name="T86" fmla="*/ 20 w 81"/>
              <a:gd name="T87" fmla="*/ 51 h 112"/>
              <a:gd name="T88" fmla="*/ 20 w 81"/>
              <a:gd name="T89" fmla="*/ 92 h 112"/>
              <a:gd name="T90" fmla="*/ 61 w 81"/>
              <a:gd name="T91" fmla="*/ 92 h 112"/>
              <a:gd name="T92" fmla="*/ 61 w 81"/>
              <a:gd name="T93" fmla="*/ 51 h 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81" h="112">
                <a:moveTo>
                  <a:pt x="45" y="31"/>
                </a:moveTo>
                <a:cubicBezTo>
                  <a:pt x="51" y="32"/>
                  <a:pt x="57" y="34"/>
                  <a:pt x="62" y="37"/>
                </a:cubicBezTo>
                <a:cubicBezTo>
                  <a:pt x="68" y="31"/>
                  <a:pt x="68" y="31"/>
                  <a:pt x="68" y="31"/>
                </a:cubicBezTo>
                <a:cubicBezTo>
                  <a:pt x="74" y="36"/>
                  <a:pt x="74" y="36"/>
                  <a:pt x="74" y="36"/>
                </a:cubicBezTo>
                <a:cubicBezTo>
                  <a:pt x="69" y="42"/>
                  <a:pt x="69" y="42"/>
                  <a:pt x="69" y="42"/>
                </a:cubicBezTo>
                <a:cubicBezTo>
                  <a:pt x="69" y="43"/>
                  <a:pt x="69" y="43"/>
                  <a:pt x="69" y="43"/>
                </a:cubicBezTo>
                <a:cubicBezTo>
                  <a:pt x="77" y="50"/>
                  <a:pt x="81" y="60"/>
                  <a:pt x="81" y="72"/>
                </a:cubicBezTo>
                <a:cubicBezTo>
                  <a:pt x="81" y="83"/>
                  <a:pt x="77" y="93"/>
                  <a:pt x="69" y="100"/>
                </a:cubicBezTo>
                <a:cubicBezTo>
                  <a:pt x="62" y="108"/>
                  <a:pt x="52" y="112"/>
                  <a:pt x="41" y="112"/>
                </a:cubicBezTo>
                <a:cubicBezTo>
                  <a:pt x="29" y="112"/>
                  <a:pt x="19" y="108"/>
                  <a:pt x="12" y="100"/>
                </a:cubicBezTo>
                <a:cubicBezTo>
                  <a:pt x="5" y="93"/>
                  <a:pt x="0" y="83"/>
                  <a:pt x="0" y="72"/>
                </a:cubicBezTo>
                <a:cubicBezTo>
                  <a:pt x="0" y="60"/>
                  <a:pt x="5" y="50"/>
                  <a:pt x="12" y="43"/>
                </a:cubicBezTo>
                <a:cubicBezTo>
                  <a:pt x="18" y="37"/>
                  <a:pt x="27" y="32"/>
                  <a:pt x="36" y="31"/>
                </a:cubicBezTo>
                <a:cubicBezTo>
                  <a:pt x="36" y="27"/>
                  <a:pt x="36" y="27"/>
                  <a:pt x="36" y="27"/>
                </a:cubicBezTo>
                <a:cubicBezTo>
                  <a:pt x="29" y="27"/>
                  <a:pt x="29" y="27"/>
                  <a:pt x="29" y="27"/>
                </a:cubicBezTo>
                <a:cubicBezTo>
                  <a:pt x="29" y="21"/>
                  <a:pt x="29" y="21"/>
                  <a:pt x="29" y="21"/>
                </a:cubicBezTo>
                <a:cubicBezTo>
                  <a:pt x="29" y="21"/>
                  <a:pt x="29" y="21"/>
                  <a:pt x="28" y="21"/>
                </a:cubicBezTo>
                <a:cubicBezTo>
                  <a:pt x="25" y="19"/>
                  <a:pt x="22" y="15"/>
                  <a:pt x="22" y="12"/>
                </a:cubicBezTo>
                <a:cubicBezTo>
                  <a:pt x="22" y="8"/>
                  <a:pt x="25" y="5"/>
                  <a:pt x="28" y="3"/>
                </a:cubicBezTo>
                <a:cubicBezTo>
                  <a:pt x="32" y="1"/>
                  <a:pt x="36" y="0"/>
                  <a:pt x="41" y="0"/>
                </a:cubicBezTo>
                <a:cubicBezTo>
                  <a:pt x="45" y="0"/>
                  <a:pt x="50" y="1"/>
                  <a:pt x="53" y="3"/>
                </a:cubicBezTo>
                <a:cubicBezTo>
                  <a:pt x="57" y="5"/>
                  <a:pt x="59" y="8"/>
                  <a:pt x="59" y="12"/>
                </a:cubicBezTo>
                <a:cubicBezTo>
                  <a:pt x="59" y="15"/>
                  <a:pt x="57" y="19"/>
                  <a:pt x="53" y="21"/>
                </a:cubicBezTo>
                <a:cubicBezTo>
                  <a:pt x="53" y="21"/>
                  <a:pt x="52" y="21"/>
                  <a:pt x="52" y="21"/>
                </a:cubicBezTo>
                <a:cubicBezTo>
                  <a:pt x="52" y="27"/>
                  <a:pt x="52" y="27"/>
                  <a:pt x="52" y="27"/>
                </a:cubicBezTo>
                <a:cubicBezTo>
                  <a:pt x="45" y="27"/>
                  <a:pt x="45" y="27"/>
                  <a:pt x="45" y="27"/>
                </a:cubicBezTo>
                <a:cubicBezTo>
                  <a:pt x="45" y="31"/>
                  <a:pt x="45" y="31"/>
                  <a:pt x="45" y="31"/>
                </a:cubicBezTo>
                <a:close/>
                <a:moveTo>
                  <a:pt x="29" y="15"/>
                </a:moveTo>
                <a:cubicBezTo>
                  <a:pt x="29" y="14"/>
                  <a:pt x="29" y="14"/>
                  <a:pt x="29" y="14"/>
                </a:cubicBezTo>
                <a:cubicBezTo>
                  <a:pt x="52" y="14"/>
                  <a:pt x="52" y="14"/>
                  <a:pt x="52" y="14"/>
                </a:cubicBezTo>
                <a:cubicBezTo>
                  <a:pt x="52" y="15"/>
                  <a:pt x="52" y="15"/>
                  <a:pt x="52" y="15"/>
                </a:cubicBezTo>
                <a:cubicBezTo>
                  <a:pt x="53" y="14"/>
                  <a:pt x="53" y="13"/>
                  <a:pt x="53" y="12"/>
                </a:cubicBezTo>
                <a:cubicBezTo>
                  <a:pt x="53" y="10"/>
                  <a:pt x="52" y="9"/>
                  <a:pt x="50" y="8"/>
                </a:cubicBezTo>
                <a:cubicBezTo>
                  <a:pt x="48" y="6"/>
                  <a:pt x="44" y="5"/>
                  <a:pt x="41" y="5"/>
                </a:cubicBezTo>
                <a:cubicBezTo>
                  <a:pt x="37" y="5"/>
                  <a:pt x="33" y="6"/>
                  <a:pt x="31" y="8"/>
                </a:cubicBezTo>
                <a:cubicBezTo>
                  <a:pt x="29" y="9"/>
                  <a:pt x="28" y="10"/>
                  <a:pt x="28" y="12"/>
                </a:cubicBezTo>
                <a:cubicBezTo>
                  <a:pt x="28" y="13"/>
                  <a:pt x="28" y="14"/>
                  <a:pt x="29" y="15"/>
                </a:cubicBezTo>
                <a:close/>
                <a:moveTo>
                  <a:pt x="20" y="53"/>
                </a:moveTo>
                <a:cubicBezTo>
                  <a:pt x="25" y="58"/>
                  <a:pt x="25" y="58"/>
                  <a:pt x="25" y="58"/>
                </a:cubicBezTo>
                <a:cubicBezTo>
                  <a:pt x="27" y="56"/>
                  <a:pt x="27" y="56"/>
                  <a:pt x="27" y="56"/>
                </a:cubicBezTo>
                <a:cubicBezTo>
                  <a:pt x="22" y="51"/>
                  <a:pt x="22" y="51"/>
                  <a:pt x="22" y="51"/>
                </a:cubicBezTo>
                <a:cubicBezTo>
                  <a:pt x="20" y="53"/>
                  <a:pt x="20" y="53"/>
                  <a:pt x="20" y="53"/>
                </a:cubicBezTo>
                <a:close/>
                <a:moveTo>
                  <a:pt x="22" y="92"/>
                </a:moveTo>
                <a:cubicBezTo>
                  <a:pt x="27" y="87"/>
                  <a:pt x="27" y="87"/>
                  <a:pt x="27" y="87"/>
                </a:cubicBezTo>
                <a:cubicBezTo>
                  <a:pt x="25" y="85"/>
                  <a:pt x="25" y="85"/>
                  <a:pt x="25" y="85"/>
                </a:cubicBezTo>
                <a:cubicBezTo>
                  <a:pt x="20" y="90"/>
                  <a:pt x="20" y="90"/>
                  <a:pt x="20" y="90"/>
                </a:cubicBezTo>
                <a:cubicBezTo>
                  <a:pt x="22" y="92"/>
                  <a:pt x="22" y="92"/>
                  <a:pt x="22" y="92"/>
                </a:cubicBezTo>
                <a:close/>
                <a:moveTo>
                  <a:pt x="61" y="90"/>
                </a:moveTo>
                <a:cubicBezTo>
                  <a:pt x="56" y="85"/>
                  <a:pt x="56" y="85"/>
                  <a:pt x="56" y="85"/>
                </a:cubicBezTo>
                <a:cubicBezTo>
                  <a:pt x="54" y="87"/>
                  <a:pt x="54" y="87"/>
                  <a:pt x="54" y="87"/>
                </a:cubicBezTo>
                <a:cubicBezTo>
                  <a:pt x="59" y="92"/>
                  <a:pt x="59" y="92"/>
                  <a:pt x="59" y="92"/>
                </a:cubicBezTo>
                <a:cubicBezTo>
                  <a:pt x="61" y="90"/>
                  <a:pt x="61" y="90"/>
                  <a:pt x="61" y="90"/>
                </a:cubicBezTo>
                <a:close/>
                <a:moveTo>
                  <a:pt x="68" y="70"/>
                </a:moveTo>
                <a:cubicBezTo>
                  <a:pt x="61" y="70"/>
                  <a:pt x="61" y="70"/>
                  <a:pt x="61" y="70"/>
                </a:cubicBezTo>
                <a:cubicBezTo>
                  <a:pt x="61" y="73"/>
                  <a:pt x="61" y="73"/>
                  <a:pt x="61" y="73"/>
                </a:cubicBezTo>
                <a:cubicBezTo>
                  <a:pt x="68" y="73"/>
                  <a:pt x="68" y="73"/>
                  <a:pt x="68" y="73"/>
                </a:cubicBezTo>
                <a:cubicBezTo>
                  <a:pt x="68" y="70"/>
                  <a:pt x="68" y="70"/>
                  <a:pt x="68" y="70"/>
                </a:cubicBezTo>
                <a:close/>
                <a:moveTo>
                  <a:pt x="42" y="99"/>
                </a:moveTo>
                <a:cubicBezTo>
                  <a:pt x="42" y="92"/>
                  <a:pt x="42" y="92"/>
                  <a:pt x="42" y="92"/>
                </a:cubicBezTo>
                <a:cubicBezTo>
                  <a:pt x="39" y="92"/>
                  <a:pt x="39" y="92"/>
                  <a:pt x="39" y="92"/>
                </a:cubicBezTo>
                <a:cubicBezTo>
                  <a:pt x="39" y="99"/>
                  <a:pt x="39" y="99"/>
                  <a:pt x="39" y="99"/>
                </a:cubicBezTo>
                <a:cubicBezTo>
                  <a:pt x="42" y="99"/>
                  <a:pt x="42" y="99"/>
                  <a:pt x="42" y="99"/>
                </a:cubicBezTo>
                <a:close/>
                <a:moveTo>
                  <a:pt x="13" y="73"/>
                </a:moveTo>
                <a:cubicBezTo>
                  <a:pt x="20" y="73"/>
                  <a:pt x="20" y="73"/>
                  <a:pt x="20" y="73"/>
                </a:cubicBezTo>
                <a:cubicBezTo>
                  <a:pt x="20" y="70"/>
                  <a:pt x="20" y="70"/>
                  <a:pt x="20" y="70"/>
                </a:cubicBezTo>
                <a:cubicBezTo>
                  <a:pt x="13" y="70"/>
                  <a:pt x="13" y="70"/>
                  <a:pt x="13" y="70"/>
                </a:cubicBezTo>
                <a:cubicBezTo>
                  <a:pt x="13" y="73"/>
                  <a:pt x="13" y="73"/>
                  <a:pt x="13" y="73"/>
                </a:cubicBezTo>
                <a:close/>
                <a:moveTo>
                  <a:pt x="39" y="44"/>
                </a:moveTo>
                <a:cubicBezTo>
                  <a:pt x="39" y="51"/>
                  <a:pt x="39" y="51"/>
                  <a:pt x="39" y="51"/>
                </a:cubicBezTo>
                <a:cubicBezTo>
                  <a:pt x="42" y="51"/>
                  <a:pt x="42" y="51"/>
                  <a:pt x="42" y="51"/>
                </a:cubicBezTo>
                <a:cubicBezTo>
                  <a:pt x="42" y="44"/>
                  <a:pt x="42" y="44"/>
                  <a:pt x="42" y="44"/>
                </a:cubicBezTo>
                <a:cubicBezTo>
                  <a:pt x="39" y="44"/>
                  <a:pt x="39" y="44"/>
                  <a:pt x="39" y="44"/>
                </a:cubicBezTo>
                <a:close/>
                <a:moveTo>
                  <a:pt x="46" y="70"/>
                </a:moveTo>
                <a:cubicBezTo>
                  <a:pt x="45" y="69"/>
                  <a:pt x="45" y="69"/>
                  <a:pt x="45" y="68"/>
                </a:cubicBezTo>
                <a:cubicBezTo>
                  <a:pt x="49" y="63"/>
                  <a:pt x="53" y="57"/>
                  <a:pt x="57" y="51"/>
                </a:cubicBezTo>
                <a:cubicBezTo>
                  <a:pt x="56" y="50"/>
                  <a:pt x="55" y="49"/>
                  <a:pt x="54" y="49"/>
                </a:cubicBezTo>
                <a:cubicBezTo>
                  <a:pt x="49" y="54"/>
                  <a:pt x="45" y="60"/>
                  <a:pt x="41" y="67"/>
                </a:cubicBezTo>
                <a:cubicBezTo>
                  <a:pt x="40" y="66"/>
                  <a:pt x="39" y="66"/>
                  <a:pt x="38" y="67"/>
                </a:cubicBezTo>
                <a:cubicBezTo>
                  <a:pt x="35" y="68"/>
                  <a:pt x="33" y="72"/>
                  <a:pt x="35" y="75"/>
                </a:cubicBezTo>
                <a:cubicBezTo>
                  <a:pt x="36" y="78"/>
                  <a:pt x="40" y="79"/>
                  <a:pt x="43" y="78"/>
                </a:cubicBezTo>
                <a:cubicBezTo>
                  <a:pt x="43" y="78"/>
                  <a:pt x="43" y="77"/>
                  <a:pt x="44" y="77"/>
                </a:cubicBezTo>
                <a:cubicBezTo>
                  <a:pt x="48" y="79"/>
                  <a:pt x="53" y="81"/>
                  <a:pt x="58" y="82"/>
                </a:cubicBezTo>
                <a:cubicBezTo>
                  <a:pt x="58" y="80"/>
                  <a:pt x="59" y="79"/>
                  <a:pt x="59" y="78"/>
                </a:cubicBezTo>
                <a:cubicBezTo>
                  <a:pt x="55" y="76"/>
                  <a:pt x="51" y="74"/>
                  <a:pt x="46" y="73"/>
                </a:cubicBezTo>
                <a:cubicBezTo>
                  <a:pt x="46" y="72"/>
                  <a:pt x="46" y="71"/>
                  <a:pt x="46" y="70"/>
                </a:cubicBezTo>
                <a:close/>
                <a:moveTo>
                  <a:pt x="61" y="51"/>
                </a:moveTo>
                <a:cubicBezTo>
                  <a:pt x="56" y="45"/>
                  <a:pt x="49" y="42"/>
                  <a:pt x="41" y="42"/>
                </a:cubicBezTo>
                <a:cubicBezTo>
                  <a:pt x="32" y="42"/>
                  <a:pt x="25" y="45"/>
                  <a:pt x="20" y="51"/>
                </a:cubicBezTo>
                <a:cubicBezTo>
                  <a:pt x="14" y="56"/>
                  <a:pt x="11" y="63"/>
                  <a:pt x="11" y="72"/>
                </a:cubicBezTo>
                <a:cubicBezTo>
                  <a:pt x="11" y="80"/>
                  <a:pt x="14" y="87"/>
                  <a:pt x="20" y="92"/>
                </a:cubicBezTo>
                <a:cubicBezTo>
                  <a:pt x="25" y="98"/>
                  <a:pt x="32" y="101"/>
                  <a:pt x="41" y="101"/>
                </a:cubicBezTo>
                <a:cubicBezTo>
                  <a:pt x="49" y="101"/>
                  <a:pt x="56" y="98"/>
                  <a:pt x="61" y="92"/>
                </a:cubicBezTo>
                <a:cubicBezTo>
                  <a:pt x="67" y="87"/>
                  <a:pt x="70" y="80"/>
                  <a:pt x="70" y="72"/>
                </a:cubicBezTo>
                <a:cubicBezTo>
                  <a:pt x="70" y="63"/>
                  <a:pt x="67" y="56"/>
                  <a:pt x="61" y="5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7" name="组合 66"/>
          <p:cNvGrpSpPr/>
          <p:nvPr/>
        </p:nvGrpSpPr>
        <p:grpSpPr>
          <a:xfrm>
            <a:off x="7465012" y="2076432"/>
            <a:ext cx="3439532" cy="3835409"/>
            <a:chOff x="5540822" y="2322096"/>
            <a:chExt cx="3439532" cy="3835409"/>
          </a:xfrm>
          <a:solidFill>
            <a:schemeClr val="bg1">
              <a:lumMod val="65000"/>
            </a:schemeClr>
          </a:solidFill>
        </p:grpSpPr>
        <p:sp>
          <p:nvSpPr>
            <p:cNvPr id="68" name="Freeform 111"/>
            <p:cNvSpPr>
              <a:spLocks/>
            </p:cNvSpPr>
            <p:nvPr/>
          </p:nvSpPr>
          <p:spPr bwMode="auto">
            <a:xfrm>
              <a:off x="5540822" y="2322096"/>
              <a:ext cx="3372122" cy="3835409"/>
            </a:xfrm>
            <a:custGeom>
              <a:avLst/>
              <a:gdLst>
                <a:gd name="T0" fmla="*/ 992 w 1446"/>
                <a:gd name="T1" fmla="*/ 501 h 1645"/>
                <a:gd name="T2" fmla="*/ 1409 w 1446"/>
                <a:gd name="T3" fmla="*/ 1228 h 1645"/>
                <a:gd name="T4" fmla="*/ 1446 w 1446"/>
                <a:gd name="T5" fmla="*/ 1367 h 1645"/>
                <a:gd name="T6" fmla="*/ 1167 w 1446"/>
                <a:gd name="T7" fmla="*/ 1645 h 1645"/>
                <a:gd name="T8" fmla="*/ 294 w 1446"/>
                <a:gd name="T9" fmla="*/ 1645 h 1645"/>
                <a:gd name="T10" fmla="*/ 507 w 1446"/>
                <a:gd name="T11" fmla="*/ 539 h 1645"/>
                <a:gd name="T12" fmla="*/ 338 w 1446"/>
                <a:gd name="T13" fmla="*/ 494 h 1645"/>
                <a:gd name="T14" fmla="*/ 0 w 1446"/>
                <a:gd name="T15" fmla="*/ 832 h 1645"/>
                <a:gd name="T16" fmla="*/ 992 w 1446"/>
                <a:gd name="T17" fmla="*/ 501 h 16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46" h="1645">
                  <a:moveTo>
                    <a:pt x="992" y="501"/>
                  </a:moveTo>
                  <a:cubicBezTo>
                    <a:pt x="1409" y="1228"/>
                    <a:pt x="1409" y="1228"/>
                    <a:pt x="1409" y="1228"/>
                  </a:cubicBezTo>
                  <a:cubicBezTo>
                    <a:pt x="1432" y="1269"/>
                    <a:pt x="1446" y="1316"/>
                    <a:pt x="1446" y="1367"/>
                  </a:cubicBezTo>
                  <a:cubicBezTo>
                    <a:pt x="1446" y="1521"/>
                    <a:pt x="1321" y="1645"/>
                    <a:pt x="1167" y="1645"/>
                  </a:cubicBezTo>
                  <a:cubicBezTo>
                    <a:pt x="294" y="1645"/>
                    <a:pt x="294" y="1645"/>
                    <a:pt x="294" y="1645"/>
                  </a:cubicBezTo>
                  <a:cubicBezTo>
                    <a:pt x="877" y="1645"/>
                    <a:pt x="955" y="819"/>
                    <a:pt x="507" y="539"/>
                  </a:cubicBezTo>
                  <a:cubicBezTo>
                    <a:pt x="457" y="510"/>
                    <a:pt x="399" y="494"/>
                    <a:pt x="338" y="494"/>
                  </a:cubicBezTo>
                  <a:cubicBezTo>
                    <a:pt x="151" y="494"/>
                    <a:pt x="0" y="645"/>
                    <a:pt x="0" y="832"/>
                  </a:cubicBezTo>
                  <a:cubicBezTo>
                    <a:pt x="0" y="315"/>
                    <a:pt x="699" y="0"/>
                    <a:pt x="992" y="501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69" name="Group 137"/>
            <p:cNvGrpSpPr/>
            <p:nvPr/>
          </p:nvGrpSpPr>
          <p:grpSpPr>
            <a:xfrm>
              <a:off x="7359397" y="5109433"/>
              <a:ext cx="1620957" cy="835176"/>
              <a:chOff x="2382885" y="2248903"/>
              <a:chExt cx="1620957" cy="835176"/>
            </a:xfrm>
            <a:grpFill/>
          </p:grpSpPr>
          <p:sp>
            <p:nvSpPr>
              <p:cNvPr id="71" name="TextBox 138"/>
              <p:cNvSpPr txBox="1"/>
              <p:nvPr/>
            </p:nvSpPr>
            <p:spPr>
              <a:xfrm>
                <a:off x="2712537" y="2248903"/>
                <a:ext cx="646331" cy="369332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商务</a:t>
                </a:r>
                <a:endParaRPr lang="en-GB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2" name="Rectangle 139"/>
              <p:cNvSpPr/>
              <p:nvPr/>
            </p:nvSpPr>
            <p:spPr>
              <a:xfrm>
                <a:off x="2382885" y="2560859"/>
                <a:ext cx="1620957" cy="52322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r>
                  <a:rPr lang="zh-CN" altLang="en-US" sz="1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商务资源的整合、</a:t>
                </a:r>
                <a:endPara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CN" altLang="en-US" sz="1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模式探讨及接入</a:t>
                </a:r>
                <a:endParaRPr lang="en-GB" sz="1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70" name="Freeform 103"/>
            <p:cNvSpPr>
              <a:spLocks noEditPoints="1"/>
            </p:cNvSpPr>
            <p:nvPr/>
          </p:nvSpPr>
          <p:spPr bwMode="auto">
            <a:xfrm>
              <a:off x="7762617" y="4725684"/>
              <a:ext cx="494221" cy="322979"/>
            </a:xfrm>
            <a:custGeom>
              <a:avLst/>
              <a:gdLst>
                <a:gd name="T0" fmla="*/ 48 w 193"/>
                <a:gd name="T1" fmla="*/ 23 h 126"/>
                <a:gd name="T2" fmla="*/ 26 w 193"/>
                <a:gd name="T3" fmla="*/ 45 h 126"/>
                <a:gd name="T4" fmla="*/ 4 w 193"/>
                <a:gd name="T5" fmla="*/ 23 h 126"/>
                <a:gd name="T6" fmla="*/ 26 w 193"/>
                <a:gd name="T7" fmla="*/ 0 h 126"/>
                <a:gd name="T8" fmla="*/ 48 w 193"/>
                <a:gd name="T9" fmla="*/ 23 h 126"/>
                <a:gd name="T10" fmla="*/ 145 w 193"/>
                <a:gd name="T11" fmla="*/ 23 h 126"/>
                <a:gd name="T12" fmla="*/ 167 w 193"/>
                <a:gd name="T13" fmla="*/ 45 h 126"/>
                <a:gd name="T14" fmla="*/ 189 w 193"/>
                <a:gd name="T15" fmla="*/ 23 h 126"/>
                <a:gd name="T16" fmla="*/ 167 w 193"/>
                <a:gd name="T17" fmla="*/ 0 h 126"/>
                <a:gd name="T18" fmla="*/ 145 w 193"/>
                <a:gd name="T19" fmla="*/ 23 h 126"/>
                <a:gd name="T20" fmla="*/ 84 w 193"/>
                <a:gd name="T21" fmla="*/ 99 h 126"/>
                <a:gd name="T22" fmla="*/ 89 w 193"/>
                <a:gd name="T23" fmla="*/ 86 h 126"/>
                <a:gd name="T24" fmla="*/ 56 w 193"/>
                <a:gd name="T25" fmla="*/ 65 h 126"/>
                <a:gd name="T26" fmla="*/ 45 w 193"/>
                <a:gd name="T27" fmla="*/ 55 h 126"/>
                <a:gd name="T28" fmla="*/ 45 w 193"/>
                <a:gd name="T29" fmla="*/ 55 h 126"/>
                <a:gd name="T30" fmla="*/ 32 w 193"/>
                <a:gd name="T31" fmla="*/ 50 h 126"/>
                <a:gd name="T32" fmla="*/ 20 w 193"/>
                <a:gd name="T33" fmla="*/ 50 h 126"/>
                <a:gd name="T34" fmla="*/ 0 w 193"/>
                <a:gd name="T35" fmla="*/ 70 h 126"/>
                <a:gd name="T36" fmla="*/ 0 w 193"/>
                <a:gd name="T37" fmla="*/ 126 h 126"/>
                <a:gd name="T38" fmla="*/ 52 w 193"/>
                <a:gd name="T39" fmla="*/ 126 h 126"/>
                <a:gd name="T40" fmla="*/ 52 w 193"/>
                <a:gd name="T41" fmla="*/ 90 h 126"/>
                <a:gd name="T42" fmla="*/ 87 w 193"/>
                <a:gd name="T43" fmla="*/ 106 h 126"/>
                <a:gd name="T44" fmla="*/ 84 w 193"/>
                <a:gd name="T45" fmla="*/ 99 h 126"/>
                <a:gd name="T46" fmla="*/ 173 w 193"/>
                <a:gd name="T47" fmla="*/ 50 h 126"/>
                <a:gd name="T48" fmla="*/ 161 w 193"/>
                <a:gd name="T49" fmla="*/ 50 h 126"/>
                <a:gd name="T50" fmla="*/ 149 w 193"/>
                <a:gd name="T51" fmla="*/ 55 h 126"/>
                <a:gd name="T52" fmla="*/ 148 w 193"/>
                <a:gd name="T53" fmla="*/ 55 h 126"/>
                <a:gd name="T54" fmla="*/ 138 w 193"/>
                <a:gd name="T55" fmla="*/ 65 h 126"/>
                <a:gd name="T56" fmla="*/ 99 w 193"/>
                <a:gd name="T57" fmla="*/ 87 h 126"/>
                <a:gd name="T58" fmla="*/ 90 w 193"/>
                <a:gd name="T59" fmla="*/ 98 h 126"/>
                <a:gd name="T60" fmla="*/ 100 w 193"/>
                <a:gd name="T61" fmla="*/ 107 h 126"/>
                <a:gd name="T62" fmla="*/ 101 w 193"/>
                <a:gd name="T63" fmla="*/ 107 h 126"/>
                <a:gd name="T64" fmla="*/ 141 w 193"/>
                <a:gd name="T65" fmla="*/ 90 h 126"/>
                <a:gd name="T66" fmla="*/ 141 w 193"/>
                <a:gd name="T67" fmla="*/ 126 h 126"/>
                <a:gd name="T68" fmla="*/ 193 w 193"/>
                <a:gd name="T69" fmla="*/ 126 h 126"/>
                <a:gd name="T70" fmla="*/ 193 w 193"/>
                <a:gd name="T71" fmla="*/ 70 h 126"/>
                <a:gd name="T72" fmla="*/ 173 w 193"/>
                <a:gd name="T73" fmla="*/ 50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93" h="126">
                  <a:moveTo>
                    <a:pt x="48" y="23"/>
                  </a:moveTo>
                  <a:cubicBezTo>
                    <a:pt x="48" y="35"/>
                    <a:pt x="38" y="45"/>
                    <a:pt x="26" y="45"/>
                  </a:cubicBezTo>
                  <a:cubicBezTo>
                    <a:pt x="14" y="45"/>
                    <a:pt x="4" y="35"/>
                    <a:pt x="4" y="23"/>
                  </a:cubicBezTo>
                  <a:cubicBezTo>
                    <a:pt x="4" y="10"/>
                    <a:pt x="14" y="0"/>
                    <a:pt x="26" y="0"/>
                  </a:cubicBezTo>
                  <a:cubicBezTo>
                    <a:pt x="38" y="0"/>
                    <a:pt x="48" y="10"/>
                    <a:pt x="48" y="23"/>
                  </a:cubicBezTo>
                  <a:close/>
                  <a:moveTo>
                    <a:pt x="145" y="23"/>
                  </a:moveTo>
                  <a:cubicBezTo>
                    <a:pt x="145" y="35"/>
                    <a:pt x="155" y="45"/>
                    <a:pt x="167" y="45"/>
                  </a:cubicBezTo>
                  <a:cubicBezTo>
                    <a:pt x="180" y="45"/>
                    <a:pt x="189" y="35"/>
                    <a:pt x="189" y="23"/>
                  </a:cubicBezTo>
                  <a:cubicBezTo>
                    <a:pt x="189" y="10"/>
                    <a:pt x="180" y="0"/>
                    <a:pt x="167" y="0"/>
                  </a:cubicBezTo>
                  <a:cubicBezTo>
                    <a:pt x="155" y="0"/>
                    <a:pt x="145" y="10"/>
                    <a:pt x="145" y="23"/>
                  </a:cubicBezTo>
                  <a:close/>
                  <a:moveTo>
                    <a:pt x="84" y="99"/>
                  </a:moveTo>
                  <a:cubicBezTo>
                    <a:pt x="84" y="94"/>
                    <a:pt x="86" y="90"/>
                    <a:pt x="89" y="86"/>
                  </a:cubicBezTo>
                  <a:cubicBezTo>
                    <a:pt x="70" y="83"/>
                    <a:pt x="62" y="74"/>
                    <a:pt x="56" y="65"/>
                  </a:cubicBezTo>
                  <a:cubicBezTo>
                    <a:pt x="52" y="61"/>
                    <a:pt x="49" y="58"/>
                    <a:pt x="45" y="55"/>
                  </a:cubicBezTo>
                  <a:cubicBezTo>
                    <a:pt x="45" y="55"/>
                    <a:pt x="45" y="55"/>
                    <a:pt x="45" y="55"/>
                  </a:cubicBezTo>
                  <a:cubicBezTo>
                    <a:pt x="41" y="52"/>
                    <a:pt x="37" y="50"/>
                    <a:pt x="32" y="50"/>
                  </a:cubicBezTo>
                  <a:cubicBezTo>
                    <a:pt x="20" y="50"/>
                    <a:pt x="20" y="50"/>
                    <a:pt x="20" y="50"/>
                  </a:cubicBezTo>
                  <a:cubicBezTo>
                    <a:pt x="9" y="50"/>
                    <a:pt x="0" y="59"/>
                    <a:pt x="0" y="70"/>
                  </a:cubicBezTo>
                  <a:cubicBezTo>
                    <a:pt x="0" y="126"/>
                    <a:pt x="0" y="126"/>
                    <a:pt x="0" y="126"/>
                  </a:cubicBezTo>
                  <a:cubicBezTo>
                    <a:pt x="52" y="126"/>
                    <a:pt x="52" y="126"/>
                    <a:pt x="52" y="126"/>
                  </a:cubicBezTo>
                  <a:cubicBezTo>
                    <a:pt x="52" y="90"/>
                    <a:pt x="52" y="90"/>
                    <a:pt x="52" y="90"/>
                  </a:cubicBezTo>
                  <a:cubicBezTo>
                    <a:pt x="60" y="96"/>
                    <a:pt x="71" y="103"/>
                    <a:pt x="87" y="106"/>
                  </a:cubicBezTo>
                  <a:cubicBezTo>
                    <a:pt x="86" y="104"/>
                    <a:pt x="85" y="101"/>
                    <a:pt x="84" y="99"/>
                  </a:cubicBezTo>
                  <a:close/>
                  <a:moveTo>
                    <a:pt x="173" y="50"/>
                  </a:moveTo>
                  <a:cubicBezTo>
                    <a:pt x="161" y="50"/>
                    <a:pt x="161" y="50"/>
                    <a:pt x="161" y="50"/>
                  </a:cubicBezTo>
                  <a:cubicBezTo>
                    <a:pt x="156" y="50"/>
                    <a:pt x="152" y="52"/>
                    <a:pt x="149" y="55"/>
                  </a:cubicBezTo>
                  <a:cubicBezTo>
                    <a:pt x="148" y="55"/>
                    <a:pt x="148" y="55"/>
                    <a:pt x="148" y="55"/>
                  </a:cubicBezTo>
                  <a:cubicBezTo>
                    <a:pt x="144" y="58"/>
                    <a:pt x="141" y="61"/>
                    <a:pt x="138" y="65"/>
                  </a:cubicBezTo>
                  <a:cubicBezTo>
                    <a:pt x="130" y="74"/>
                    <a:pt x="122" y="85"/>
                    <a:pt x="99" y="87"/>
                  </a:cubicBezTo>
                  <a:cubicBezTo>
                    <a:pt x="93" y="88"/>
                    <a:pt x="90" y="93"/>
                    <a:pt x="90" y="98"/>
                  </a:cubicBezTo>
                  <a:cubicBezTo>
                    <a:pt x="91" y="103"/>
                    <a:pt x="95" y="107"/>
                    <a:pt x="100" y="107"/>
                  </a:cubicBezTo>
                  <a:cubicBezTo>
                    <a:pt x="100" y="107"/>
                    <a:pt x="100" y="107"/>
                    <a:pt x="101" y="107"/>
                  </a:cubicBezTo>
                  <a:cubicBezTo>
                    <a:pt x="121" y="104"/>
                    <a:pt x="133" y="97"/>
                    <a:pt x="141" y="90"/>
                  </a:cubicBezTo>
                  <a:cubicBezTo>
                    <a:pt x="141" y="126"/>
                    <a:pt x="141" y="126"/>
                    <a:pt x="141" y="126"/>
                  </a:cubicBezTo>
                  <a:cubicBezTo>
                    <a:pt x="193" y="126"/>
                    <a:pt x="193" y="126"/>
                    <a:pt x="193" y="126"/>
                  </a:cubicBezTo>
                  <a:cubicBezTo>
                    <a:pt x="193" y="70"/>
                    <a:pt x="193" y="70"/>
                    <a:pt x="193" y="70"/>
                  </a:cubicBezTo>
                  <a:cubicBezTo>
                    <a:pt x="193" y="59"/>
                    <a:pt x="184" y="50"/>
                    <a:pt x="173" y="5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3" name="组合 72"/>
          <p:cNvGrpSpPr/>
          <p:nvPr/>
        </p:nvGrpSpPr>
        <p:grpSpPr>
          <a:xfrm>
            <a:off x="5670029" y="3258302"/>
            <a:ext cx="4016778" cy="2653539"/>
            <a:chOff x="3745839" y="3503966"/>
            <a:chExt cx="4016778" cy="2653539"/>
          </a:xfrm>
        </p:grpSpPr>
        <p:sp>
          <p:nvSpPr>
            <p:cNvPr id="74" name="Freeform 109"/>
            <p:cNvSpPr>
              <a:spLocks/>
            </p:cNvSpPr>
            <p:nvPr/>
          </p:nvSpPr>
          <p:spPr bwMode="auto">
            <a:xfrm>
              <a:off x="3745839" y="3503966"/>
              <a:ext cx="4016778" cy="2653539"/>
            </a:xfrm>
            <a:custGeom>
              <a:avLst/>
              <a:gdLst>
                <a:gd name="T0" fmla="*/ 37 w 1723"/>
                <a:gd name="T1" fmla="*/ 721 h 1138"/>
                <a:gd name="T2" fmla="*/ 451 w 1723"/>
                <a:gd name="T3" fmla="*/ 0 h 1138"/>
                <a:gd name="T4" fmla="*/ 451 w 1723"/>
                <a:gd name="T5" fmla="*/ 0 h 1138"/>
                <a:gd name="T6" fmla="*/ 634 w 1723"/>
                <a:gd name="T7" fmla="*/ 605 h 1138"/>
                <a:gd name="T8" fmla="*/ 1330 w 1723"/>
                <a:gd name="T9" fmla="*/ 579 h 1138"/>
                <a:gd name="T10" fmla="*/ 1446 w 1723"/>
                <a:gd name="T11" fmla="*/ 325 h 1138"/>
                <a:gd name="T12" fmla="*/ 1277 w 1723"/>
                <a:gd name="T13" fmla="*/ 32 h 1138"/>
                <a:gd name="T14" fmla="*/ 1071 w 1723"/>
                <a:gd name="T15" fmla="*/ 1138 h 1138"/>
                <a:gd name="T16" fmla="*/ 1071 w 1723"/>
                <a:gd name="T17" fmla="*/ 1138 h 1138"/>
                <a:gd name="T18" fmla="*/ 279 w 1723"/>
                <a:gd name="T19" fmla="*/ 1138 h 1138"/>
                <a:gd name="T20" fmla="*/ 0 w 1723"/>
                <a:gd name="T21" fmla="*/ 860 h 1138"/>
                <a:gd name="T22" fmla="*/ 37 w 1723"/>
                <a:gd name="T23" fmla="*/ 721 h 1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23" h="1138">
                  <a:moveTo>
                    <a:pt x="37" y="721"/>
                  </a:moveTo>
                  <a:cubicBezTo>
                    <a:pt x="451" y="0"/>
                    <a:pt x="451" y="0"/>
                    <a:pt x="451" y="0"/>
                  </a:cubicBezTo>
                  <a:cubicBezTo>
                    <a:pt x="451" y="0"/>
                    <a:pt x="451" y="0"/>
                    <a:pt x="451" y="0"/>
                  </a:cubicBezTo>
                  <a:cubicBezTo>
                    <a:pt x="342" y="265"/>
                    <a:pt x="450" y="484"/>
                    <a:pt x="634" y="605"/>
                  </a:cubicBezTo>
                  <a:cubicBezTo>
                    <a:pt x="828" y="733"/>
                    <a:pt x="1106" y="750"/>
                    <a:pt x="1330" y="579"/>
                  </a:cubicBezTo>
                  <a:cubicBezTo>
                    <a:pt x="1401" y="517"/>
                    <a:pt x="1446" y="426"/>
                    <a:pt x="1446" y="325"/>
                  </a:cubicBezTo>
                  <a:cubicBezTo>
                    <a:pt x="1446" y="196"/>
                    <a:pt x="1378" y="96"/>
                    <a:pt x="1277" y="32"/>
                  </a:cubicBezTo>
                  <a:cubicBezTo>
                    <a:pt x="1723" y="311"/>
                    <a:pt x="1648" y="1131"/>
                    <a:pt x="1071" y="1138"/>
                  </a:cubicBezTo>
                  <a:cubicBezTo>
                    <a:pt x="1071" y="1138"/>
                    <a:pt x="1071" y="1138"/>
                    <a:pt x="1071" y="1138"/>
                  </a:cubicBezTo>
                  <a:cubicBezTo>
                    <a:pt x="279" y="1138"/>
                    <a:pt x="279" y="1138"/>
                    <a:pt x="279" y="1138"/>
                  </a:cubicBezTo>
                  <a:cubicBezTo>
                    <a:pt x="125" y="1138"/>
                    <a:pt x="0" y="1014"/>
                    <a:pt x="0" y="860"/>
                  </a:cubicBezTo>
                  <a:cubicBezTo>
                    <a:pt x="0" y="809"/>
                    <a:pt x="13" y="762"/>
                    <a:pt x="37" y="721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5" name="TextBox 128"/>
            <p:cNvSpPr txBox="1"/>
            <p:nvPr/>
          </p:nvSpPr>
          <p:spPr>
            <a:xfrm>
              <a:off x="4506178" y="51762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运营</a:t>
              </a:r>
              <a:endParaRPr lang="en-GB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6" name="Rectangle 129"/>
            <p:cNvSpPr/>
            <p:nvPr/>
          </p:nvSpPr>
          <p:spPr>
            <a:xfrm>
              <a:off x="4504704" y="5478765"/>
              <a:ext cx="238879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持续的宣传推广、活动策划</a:t>
              </a:r>
              <a:r>
                <a:rPr lang="en-GB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</a:p>
          </p:txBody>
        </p:sp>
        <p:grpSp>
          <p:nvGrpSpPr>
            <p:cNvPr id="77" name="组合 76"/>
            <p:cNvGrpSpPr/>
            <p:nvPr/>
          </p:nvGrpSpPr>
          <p:grpSpPr>
            <a:xfrm>
              <a:off x="4147187" y="5313125"/>
              <a:ext cx="334980" cy="367989"/>
              <a:chOff x="3364709" y="5534458"/>
              <a:chExt cx="326803" cy="359006"/>
            </a:xfrm>
          </p:grpSpPr>
          <p:sp>
            <p:nvSpPr>
              <p:cNvPr id="78" name="Freeform 159"/>
              <p:cNvSpPr>
                <a:spLocks/>
              </p:cNvSpPr>
              <p:nvPr/>
            </p:nvSpPr>
            <p:spPr bwMode="auto">
              <a:xfrm>
                <a:off x="3364709" y="5534458"/>
                <a:ext cx="326803" cy="31011"/>
              </a:xfrm>
              <a:custGeom>
                <a:avLst/>
                <a:gdLst>
                  <a:gd name="T0" fmla="*/ 116 w 116"/>
                  <a:gd name="T1" fmla="*/ 8 h 11"/>
                  <a:gd name="T2" fmla="*/ 111 w 116"/>
                  <a:gd name="T3" fmla="*/ 11 h 11"/>
                  <a:gd name="T4" fmla="*/ 5 w 116"/>
                  <a:gd name="T5" fmla="*/ 11 h 11"/>
                  <a:gd name="T6" fmla="*/ 0 w 116"/>
                  <a:gd name="T7" fmla="*/ 8 h 11"/>
                  <a:gd name="T8" fmla="*/ 0 w 116"/>
                  <a:gd name="T9" fmla="*/ 3 h 11"/>
                  <a:gd name="T10" fmla="*/ 5 w 116"/>
                  <a:gd name="T11" fmla="*/ 0 h 11"/>
                  <a:gd name="T12" fmla="*/ 111 w 116"/>
                  <a:gd name="T13" fmla="*/ 0 h 11"/>
                  <a:gd name="T14" fmla="*/ 116 w 116"/>
                  <a:gd name="T15" fmla="*/ 3 h 11"/>
                  <a:gd name="T16" fmla="*/ 116 w 116"/>
                  <a:gd name="T17" fmla="*/ 8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6" h="11">
                    <a:moveTo>
                      <a:pt x="116" y="8"/>
                    </a:moveTo>
                    <a:cubicBezTo>
                      <a:pt x="116" y="10"/>
                      <a:pt x="114" y="11"/>
                      <a:pt x="111" y="11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2" y="11"/>
                      <a:pt x="0" y="10"/>
                      <a:pt x="0" y="8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111" y="0"/>
                      <a:pt x="111" y="0"/>
                      <a:pt x="111" y="0"/>
                    </a:cubicBezTo>
                    <a:cubicBezTo>
                      <a:pt x="114" y="0"/>
                      <a:pt x="116" y="2"/>
                      <a:pt x="116" y="3"/>
                    </a:cubicBezTo>
                    <a:lnTo>
                      <a:pt x="116" y="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9" name="Freeform 160"/>
              <p:cNvSpPr>
                <a:spLocks noEditPoints="1"/>
              </p:cNvSpPr>
              <p:nvPr/>
            </p:nvSpPr>
            <p:spPr bwMode="auto">
              <a:xfrm>
                <a:off x="3381407" y="5583359"/>
                <a:ext cx="291022" cy="310105"/>
              </a:xfrm>
              <a:custGeom>
                <a:avLst/>
                <a:gdLst>
                  <a:gd name="T0" fmla="*/ 93 w 103"/>
                  <a:gd name="T1" fmla="*/ 100 h 110"/>
                  <a:gd name="T2" fmla="*/ 53 w 103"/>
                  <a:gd name="T3" fmla="*/ 59 h 110"/>
                  <a:gd name="T4" fmla="*/ 100 w 103"/>
                  <a:gd name="T5" fmla="*/ 0 h 110"/>
                  <a:gd name="T6" fmla="*/ 4 w 103"/>
                  <a:gd name="T7" fmla="*/ 59 h 110"/>
                  <a:gd name="T8" fmla="*/ 49 w 103"/>
                  <a:gd name="T9" fmla="*/ 76 h 110"/>
                  <a:gd name="T10" fmla="*/ 6 w 103"/>
                  <a:gd name="T11" fmla="*/ 98 h 110"/>
                  <a:gd name="T12" fmla="*/ 6 w 103"/>
                  <a:gd name="T13" fmla="*/ 110 h 110"/>
                  <a:gd name="T14" fmla="*/ 12 w 103"/>
                  <a:gd name="T15" fmla="*/ 102 h 110"/>
                  <a:gd name="T16" fmla="*/ 49 w 103"/>
                  <a:gd name="T17" fmla="*/ 97 h 110"/>
                  <a:gd name="T18" fmla="*/ 51 w 103"/>
                  <a:gd name="T19" fmla="*/ 108 h 110"/>
                  <a:gd name="T20" fmla="*/ 53 w 103"/>
                  <a:gd name="T21" fmla="*/ 97 h 110"/>
                  <a:gd name="T22" fmla="*/ 91 w 103"/>
                  <a:gd name="T23" fmla="*/ 102 h 110"/>
                  <a:gd name="T24" fmla="*/ 97 w 103"/>
                  <a:gd name="T25" fmla="*/ 110 h 110"/>
                  <a:gd name="T26" fmla="*/ 97 w 103"/>
                  <a:gd name="T27" fmla="*/ 98 h 110"/>
                  <a:gd name="T28" fmla="*/ 74 w 103"/>
                  <a:gd name="T29" fmla="*/ 10 h 110"/>
                  <a:gd name="T30" fmla="*/ 83 w 103"/>
                  <a:gd name="T31" fmla="*/ 12 h 110"/>
                  <a:gd name="T32" fmla="*/ 72 w 103"/>
                  <a:gd name="T33" fmla="*/ 45 h 110"/>
                  <a:gd name="T34" fmla="*/ 56 w 103"/>
                  <a:gd name="T35" fmla="*/ 26 h 110"/>
                  <a:gd name="T36" fmla="*/ 65 w 103"/>
                  <a:gd name="T37" fmla="*/ 24 h 110"/>
                  <a:gd name="T38" fmla="*/ 66 w 103"/>
                  <a:gd name="T39" fmla="*/ 45 h 110"/>
                  <a:gd name="T40" fmla="*/ 56 w 103"/>
                  <a:gd name="T41" fmla="*/ 26 h 110"/>
                  <a:gd name="T42" fmla="*/ 41 w 103"/>
                  <a:gd name="T43" fmla="*/ 31 h 110"/>
                  <a:gd name="T44" fmla="*/ 50 w 103"/>
                  <a:gd name="T45" fmla="*/ 33 h 110"/>
                  <a:gd name="T46" fmla="*/ 39 w 103"/>
                  <a:gd name="T47" fmla="*/ 45 h 110"/>
                  <a:gd name="T48" fmla="*/ 23 w 103"/>
                  <a:gd name="T49" fmla="*/ 37 h 110"/>
                  <a:gd name="T50" fmla="*/ 32 w 103"/>
                  <a:gd name="T51" fmla="*/ 36 h 110"/>
                  <a:gd name="T52" fmla="*/ 34 w 103"/>
                  <a:gd name="T53" fmla="*/ 45 h 110"/>
                  <a:gd name="T54" fmla="*/ 23 w 103"/>
                  <a:gd name="T55" fmla="*/ 37 h 110"/>
                  <a:gd name="T56" fmla="*/ 16 w 103"/>
                  <a:gd name="T57" fmla="*/ 52 h 110"/>
                  <a:gd name="T58" fmla="*/ 14 w 103"/>
                  <a:gd name="T59" fmla="*/ 10 h 110"/>
                  <a:gd name="T60" fmla="*/ 18 w 103"/>
                  <a:gd name="T61" fmla="*/ 10 h 110"/>
                  <a:gd name="T62" fmla="*/ 87 w 103"/>
                  <a:gd name="T63" fmla="*/ 49 h 110"/>
                  <a:gd name="T64" fmla="*/ 87 w 103"/>
                  <a:gd name="T65" fmla="*/ 52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03" h="110">
                    <a:moveTo>
                      <a:pt x="97" y="98"/>
                    </a:moveTo>
                    <a:cubicBezTo>
                      <a:pt x="96" y="98"/>
                      <a:pt x="94" y="99"/>
                      <a:pt x="93" y="100"/>
                    </a:cubicBezTo>
                    <a:cubicBezTo>
                      <a:pt x="53" y="76"/>
                      <a:pt x="53" y="76"/>
                      <a:pt x="53" y="76"/>
                    </a:cubicBezTo>
                    <a:cubicBezTo>
                      <a:pt x="53" y="59"/>
                      <a:pt x="53" y="59"/>
                      <a:pt x="53" y="59"/>
                    </a:cubicBezTo>
                    <a:cubicBezTo>
                      <a:pt x="100" y="59"/>
                      <a:pt x="100" y="59"/>
                      <a:pt x="100" y="59"/>
                    </a:cubicBezTo>
                    <a:cubicBezTo>
                      <a:pt x="100" y="0"/>
                      <a:pt x="100" y="0"/>
                      <a:pt x="100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59"/>
                      <a:pt x="4" y="59"/>
                      <a:pt x="4" y="59"/>
                    </a:cubicBezTo>
                    <a:cubicBezTo>
                      <a:pt x="49" y="59"/>
                      <a:pt x="49" y="59"/>
                      <a:pt x="49" y="59"/>
                    </a:cubicBezTo>
                    <a:cubicBezTo>
                      <a:pt x="49" y="76"/>
                      <a:pt x="49" y="76"/>
                      <a:pt x="49" y="76"/>
                    </a:cubicBezTo>
                    <a:cubicBezTo>
                      <a:pt x="10" y="100"/>
                      <a:pt x="10" y="100"/>
                      <a:pt x="10" y="100"/>
                    </a:cubicBezTo>
                    <a:cubicBezTo>
                      <a:pt x="9" y="99"/>
                      <a:pt x="8" y="98"/>
                      <a:pt x="6" y="98"/>
                    </a:cubicBezTo>
                    <a:cubicBezTo>
                      <a:pt x="3" y="98"/>
                      <a:pt x="0" y="101"/>
                      <a:pt x="0" y="104"/>
                    </a:cubicBezTo>
                    <a:cubicBezTo>
                      <a:pt x="0" y="107"/>
                      <a:pt x="3" y="110"/>
                      <a:pt x="6" y="110"/>
                    </a:cubicBezTo>
                    <a:cubicBezTo>
                      <a:pt x="9" y="110"/>
                      <a:pt x="12" y="107"/>
                      <a:pt x="12" y="104"/>
                    </a:cubicBezTo>
                    <a:cubicBezTo>
                      <a:pt x="12" y="103"/>
                      <a:pt x="12" y="103"/>
                      <a:pt x="12" y="102"/>
                    </a:cubicBezTo>
                    <a:cubicBezTo>
                      <a:pt x="49" y="80"/>
                      <a:pt x="49" y="80"/>
                      <a:pt x="49" y="80"/>
                    </a:cubicBezTo>
                    <a:cubicBezTo>
                      <a:pt x="49" y="97"/>
                      <a:pt x="49" y="97"/>
                      <a:pt x="49" y="97"/>
                    </a:cubicBezTo>
                    <a:cubicBezTo>
                      <a:pt x="47" y="98"/>
                      <a:pt x="45" y="100"/>
                      <a:pt x="45" y="103"/>
                    </a:cubicBezTo>
                    <a:cubicBezTo>
                      <a:pt x="45" y="106"/>
                      <a:pt x="48" y="108"/>
                      <a:pt x="51" y="108"/>
                    </a:cubicBezTo>
                    <a:cubicBezTo>
                      <a:pt x="54" y="108"/>
                      <a:pt x="57" y="106"/>
                      <a:pt x="57" y="103"/>
                    </a:cubicBezTo>
                    <a:cubicBezTo>
                      <a:pt x="57" y="100"/>
                      <a:pt x="55" y="98"/>
                      <a:pt x="53" y="97"/>
                    </a:cubicBezTo>
                    <a:cubicBezTo>
                      <a:pt x="53" y="79"/>
                      <a:pt x="53" y="79"/>
                      <a:pt x="53" y="79"/>
                    </a:cubicBezTo>
                    <a:cubicBezTo>
                      <a:pt x="91" y="102"/>
                      <a:pt x="91" y="102"/>
                      <a:pt x="91" y="102"/>
                    </a:cubicBezTo>
                    <a:cubicBezTo>
                      <a:pt x="91" y="103"/>
                      <a:pt x="91" y="103"/>
                      <a:pt x="91" y="104"/>
                    </a:cubicBezTo>
                    <a:cubicBezTo>
                      <a:pt x="91" y="107"/>
                      <a:pt x="94" y="110"/>
                      <a:pt x="97" y="110"/>
                    </a:cubicBezTo>
                    <a:cubicBezTo>
                      <a:pt x="100" y="110"/>
                      <a:pt x="103" y="107"/>
                      <a:pt x="103" y="104"/>
                    </a:cubicBezTo>
                    <a:cubicBezTo>
                      <a:pt x="103" y="101"/>
                      <a:pt x="100" y="98"/>
                      <a:pt x="97" y="98"/>
                    </a:cubicBezTo>
                    <a:close/>
                    <a:moveTo>
                      <a:pt x="72" y="12"/>
                    </a:moveTo>
                    <a:cubicBezTo>
                      <a:pt x="72" y="11"/>
                      <a:pt x="73" y="10"/>
                      <a:pt x="74" y="10"/>
                    </a:cubicBezTo>
                    <a:cubicBezTo>
                      <a:pt x="81" y="10"/>
                      <a:pt x="81" y="10"/>
                      <a:pt x="81" y="10"/>
                    </a:cubicBezTo>
                    <a:cubicBezTo>
                      <a:pt x="82" y="10"/>
                      <a:pt x="83" y="11"/>
                      <a:pt x="83" y="12"/>
                    </a:cubicBezTo>
                    <a:cubicBezTo>
                      <a:pt x="83" y="45"/>
                      <a:pt x="83" y="45"/>
                      <a:pt x="83" y="45"/>
                    </a:cubicBezTo>
                    <a:cubicBezTo>
                      <a:pt x="72" y="45"/>
                      <a:pt x="72" y="45"/>
                      <a:pt x="72" y="45"/>
                    </a:cubicBezTo>
                    <a:lnTo>
                      <a:pt x="72" y="12"/>
                    </a:lnTo>
                    <a:close/>
                    <a:moveTo>
                      <a:pt x="56" y="26"/>
                    </a:moveTo>
                    <a:cubicBezTo>
                      <a:pt x="56" y="25"/>
                      <a:pt x="56" y="24"/>
                      <a:pt x="57" y="24"/>
                    </a:cubicBezTo>
                    <a:cubicBezTo>
                      <a:pt x="65" y="24"/>
                      <a:pt x="65" y="24"/>
                      <a:pt x="65" y="24"/>
                    </a:cubicBezTo>
                    <a:cubicBezTo>
                      <a:pt x="66" y="24"/>
                      <a:pt x="66" y="25"/>
                      <a:pt x="66" y="26"/>
                    </a:cubicBezTo>
                    <a:cubicBezTo>
                      <a:pt x="66" y="45"/>
                      <a:pt x="66" y="45"/>
                      <a:pt x="66" y="45"/>
                    </a:cubicBezTo>
                    <a:cubicBezTo>
                      <a:pt x="56" y="45"/>
                      <a:pt x="56" y="45"/>
                      <a:pt x="56" y="45"/>
                    </a:cubicBezTo>
                    <a:lnTo>
                      <a:pt x="56" y="26"/>
                    </a:lnTo>
                    <a:close/>
                    <a:moveTo>
                      <a:pt x="39" y="33"/>
                    </a:moveTo>
                    <a:cubicBezTo>
                      <a:pt x="39" y="32"/>
                      <a:pt x="40" y="31"/>
                      <a:pt x="41" y="31"/>
                    </a:cubicBezTo>
                    <a:cubicBezTo>
                      <a:pt x="48" y="31"/>
                      <a:pt x="48" y="31"/>
                      <a:pt x="48" y="31"/>
                    </a:cubicBezTo>
                    <a:cubicBezTo>
                      <a:pt x="49" y="31"/>
                      <a:pt x="50" y="32"/>
                      <a:pt x="50" y="33"/>
                    </a:cubicBezTo>
                    <a:cubicBezTo>
                      <a:pt x="50" y="45"/>
                      <a:pt x="50" y="45"/>
                      <a:pt x="50" y="45"/>
                    </a:cubicBezTo>
                    <a:cubicBezTo>
                      <a:pt x="39" y="45"/>
                      <a:pt x="39" y="45"/>
                      <a:pt x="39" y="45"/>
                    </a:cubicBezTo>
                    <a:lnTo>
                      <a:pt x="39" y="33"/>
                    </a:lnTo>
                    <a:close/>
                    <a:moveTo>
                      <a:pt x="23" y="37"/>
                    </a:moveTo>
                    <a:cubicBezTo>
                      <a:pt x="23" y="36"/>
                      <a:pt x="24" y="36"/>
                      <a:pt x="25" y="36"/>
                    </a:cubicBezTo>
                    <a:cubicBezTo>
                      <a:pt x="32" y="36"/>
                      <a:pt x="32" y="36"/>
                      <a:pt x="32" y="36"/>
                    </a:cubicBezTo>
                    <a:cubicBezTo>
                      <a:pt x="33" y="36"/>
                      <a:pt x="34" y="36"/>
                      <a:pt x="34" y="37"/>
                    </a:cubicBezTo>
                    <a:cubicBezTo>
                      <a:pt x="34" y="45"/>
                      <a:pt x="34" y="45"/>
                      <a:pt x="34" y="45"/>
                    </a:cubicBezTo>
                    <a:cubicBezTo>
                      <a:pt x="23" y="45"/>
                      <a:pt x="23" y="45"/>
                      <a:pt x="23" y="45"/>
                    </a:cubicBezTo>
                    <a:lnTo>
                      <a:pt x="23" y="37"/>
                    </a:lnTo>
                    <a:close/>
                    <a:moveTo>
                      <a:pt x="16" y="52"/>
                    </a:moveTo>
                    <a:cubicBezTo>
                      <a:pt x="16" y="52"/>
                      <a:pt x="16" y="52"/>
                      <a:pt x="16" y="52"/>
                    </a:cubicBezTo>
                    <a:cubicBezTo>
                      <a:pt x="15" y="52"/>
                      <a:pt x="14" y="51"/>
                      <a:pt x="14" y="50"/>
                    </a:cubicBezTo>
                    <a:cubicBezTo>
                      <a:pt x="14" y="10"/>
                      <a:pt x="14" y="10"/>
                      <a:pt x="14" y="10"/>
                    </a:cubicBezTo>
                    <a:cubicBezTo>
                      <a:pt x="14" y="10"/>
                      <a:pt x="15" y="9"/>
                      <a:pt x="16" y="9"/>
                    </a:cubicBezTo>
                    <a:cubicBezTo>
                      <a:pt x="17" y="9"/>
                      <a:pt x="18" y="10"/>
                      <a:pt x="18" y="10"/>
                    </a:cubicBezTo>
                    <a:cubicBezTo>
                      <a:pt x="18" y="49"/>
                      <a:pt x="18" y="49"/>
                      <a:pt x="18" y="49"/>
                    </a:cubicBezTo>
                    <a:cubicBezTo>
                      <a:pt x="87" y="49"/>
                      <a:pt x="87" y="49"/>
                      <a:pt x="87" y="49"/>
                    </a:cubicBezTo>
                    <a:cubicBezTo>
                      <a:pt x="88" y="49"/>
                      <a:pt x="89" y="49"/>
                      <a:pt x="89" y="50"/>
                    </a:cubicBezTo>
                    <a:cubicBezTo>
                      <a:pt x="89" y="51"/>
                      <a:pt x="88" y="52"/>
                      <a:pt x="87" y="52"/>
                    </a:cubicBezTo>
                    <a:lnTo>
                      <a:pt x="16" y="52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83" name="Freeform 103"/>
          <p:cNvSpPr>
            <a:spLocks noEditPoints="1"/>
          </p:cNvSpPr>
          <p:nvPr/>
        </p:nvSpPr>
        <p:spPr bwMode="auto">
          <a:xfrm>
            <a:off x="9680190" y="4533543"/>
            <a:ext cx="494221" cy="322979"/>
          </a:xfrm>
          <a:custGeom>
            <a:avLst/>
            <a:gdLst>
              <a:gd name="T0" fmla="*/ 48 w 193"/>
              <a:gd name="T1" fmla="*/ 23 h 126"/>
              <a:gd name="T2" fmla="*/ 26 w 193"/>
              <a:gd name="T3" fmla="*/ 45 h 126"/>
              <a:gd name="T4" fmla="*/ 4 w 193"/>
              <a:gd name="T5" fmla="*/ 23 h 126"/>
              <a:gd name="T6" fmla="*/ 26 w 193"/>
              <a:gd name="T7" fmla="*/ 0 h 126"/>
              <a:gd name="T8" fmla="*/ 48 w 193"/>
              <a:gd name="T9" fmla="*/ 23 h 126"/>
              <a:gd name="T10" fmla="*/ 145 w 193"/>
              <a:gd name="T11" fmla="*/ 23 h 126"/>
              <a:gd name="T12" fmla="*/ 167 w 193"/>
              <a:gd name="T13" fmla="*/ 45 h 126"/>
              <a:gd name="T14" fmla="*/ 189 w 193"/>
              <a:gd name="T15" fmla="*/ 23 h 126"/>
              <a:gd name="T16" fmla="*/ 167 w 193"/>
              <a:gd name="T17" fmla="*/ 0 h 126"/>
              <a:gd name="T18" fmla="*/ 145 w 193"/>
              <a:gd name="T19" fmla="*/ 23 h 126"/>
              <a:gd name="T20" fmla="*/ 84 w 193"/>
              <a:gd name="T21" fmla="*/ 99 h 126"/>
              <a:gd name="T22" fmla="*/ 89 w 193"/>
              <a:gd name="T23" fmla="*/ 86 h 126"/>
              <a:gd name="T24" fmla="*/ 56 w 193"/>
              <a:gd name="T25" fmla="*/ 65 h 126"/>
              <a:gd name="T26" fmla="*/ 45 w 193"/>
              <a:gd name="T27" fmla="*/ 55 h 126"/>
              <a:gd name="T28" fmla="*/ 45 w 193"/>
              <a:gd name="T29" fmla="*/ 55 h 126"/>
              <a:gd name="T30" fmla="*/ 32 w 193"/>
              <a:gd name="T31" fmla="*/ 50 h 126"/>
              <a:gd name="T32" fmla="*/ 20 w 193"/>
              <a:gd name="T33" fmla="*/ 50 h 126"/>
              <a:gd name="T34" fmla="*/ 0 w 193"/>
              <a:gd name="T35" fmla="*/ 70 h 126"/>
              <a:gd name="T36" fmla="*/ 0 w 193"/>
              <a:gd name="T37" fmla="*/ 126 h 126"/>
              <a:gd name="T38" fmla="*/ 52 w 193"/>
              <a:gd name="T39" fmla="*/ 126 h 126"/>
              <a:gd name="T40" fmla="*/ 52 w 193"/>
              <a:gd name="T41" fmla="*/ 90 h 126"/>
              <a:gd name="T42" fmla="*/ 87 w 193"/>
              <a:gd name="T43" fmla="*/ 106 h 126"/>
              <a:gd name="T44" fmla="*/ 84 w 193"/>
              <a:gd name="T45" fmla="*/ 99 h 126"/>
              <a:gd name="T46" fmla="*/ 173 w 193"/>
              <a:gd name="T47" fmla="*/ 50 h 126"/>
              <a:gd name="T48" fmla="*/ 161 w 193"/>
              <a:gd name="T49" fmla="*/ 50 h 126"/>
              <a:gd name="T50" fmla="*/ 149 w 193"/>
              <a:gd name="T51" fmla="*/ 55 h 126"/>
              <a:gd name="T52" fmla="*/ 148 w 193"/>
              <a:gd name="T53" fmla="*/ 55 h 126"/>
              <a:gd name="T54" fmla="*/ 138 w 193"/>
              <a:gd name="T55" fmla="*/ 65 h 126"/>
              <a:gd name="T56" fmla="*/ 99 w 193"/>
              <a:gd name="T57" fmla="*/ 87 h 126"/>
              <a:gd name="T58" fmla="*/ 90 w 193"/>
              <a:gd name="T59" fmla="*/ 98 h 126"/>
              <a:gd name="T60" fmla="*/ 100 w 193"/>
              <a:gd name="T61" fmla="*/ 107 h 126"/>
              <a:gd name="T62" fmla="*/ 101 w 193"/>
              <a:gd name="T63" fmla="*/ 107 h 126"/>
              <a:gd name="T64" fmla="*/ 141 w 193"/>
              <a:gd name="T65" fmla="*/ 90 h 126"/>
              <a:gd name="T66" fmla="*/ 141 w 193"/>
              <a:gd name="T67" fmla="*/ 126 h 126"/>
              <a:gd name="T68" fmla="*/ 193 w 193"/>
              <a:gd name="T69" fmla="*/ 126 h 126"/>
              <a:gd name="T70" fmla="*/ 193 w 193"/>
              <a:gd name="T71" fmla="*/ 70 h 126"/>
              <a:gd name="T72" fmla="*/ 173 w 193"/>
              <a:gd name="T73" fmla="*/ 50 h 1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93" h="126">
                <a:moveTo>
                  <a:pt x="48" y="23"/>
                </a:moveTo>
                <a:cubicBezTo>
                  <a:pt x="48" y="35"/>
                  <a:pt x="38" y="45"/>
                  <a:pt x="26" y="45"/>
                </a:cubicBezTo>
                <a:cubicBezTo>
                  <a:pt x="14" y="45"/>
                  <a:pt x="4" y="35"/>
                  <a:pt x="4" y="23"/>
                </a:cubicBezTo>
                <a:cubicBezTo>
                  <a:pt x="4" y="10"/>
                  <a:pt x="14" y="0"/>
                  <a:pt x="26" y="0"/>
                </a:cubicBezTo>
                <a:cubicBezTo>
                  <a:pt x="38" y="0"/>
                  <a:pt x="48" y="10"/>
                  <a:pt x="48" y="23"/>
                </a:cubicBezTo>
                <a:close/>
                <a:moveTo>
                  <a:pt x="145" y="23"/>
                </a:moveTo>
                <a:cubicBezTo>
                  <a:pt x="145" y="35"/>
                  <a:pt x="155" y="45"/>
                  <a:pt x="167" y="45"/>
                </a:cubicBezTo>
                <a:cubicBezTo>
                  <a:pt x="180" y="45"/>
                  <a:pt x="189" y="35"/>
                  <a:pt x="189" y="23"/>
                </a:cubicBezTo>
                <a:cubicBezTo>
                  <a:pt x="189" y="10"/>
                  <a:pt x="180" y="0"/>
                  <a:pt x="167" y="0"/>
                </a:cubicBezTo>
                <a:cubicBezTo>
                  <a:pt x="155" y="0"/>
                  <a:pt x="145" y="10"/>
                  <a:pt x="145" y="23"/>
                </a:cubicBezTo>
                <a:close/>
                <a:moveTo>
                  <a:pt x="84" y="99"/>
                </a:moveTo>
                <a:cubicBezTo>
                  <a:pt x="84" y="94"/>
                  <a:pt x="86" y="90"/>
                  <a:pt x="89" y="86"/>
                </a:cubicBezTo>
                <a:cubicBezTo>
                  <a:pt x="70" y="83"/>
                  <a:pt x="62" y="74"/>
                  <a:pt x="56" y="65"/>
                </a:cubicBezTo>
                <a:cubicBezTo>
                  <a:pt x="52" y="61"/>
                  <a:pt x="49" y="58"/>
                  <a:pt x="45" y="55"/>
                </a:cubicBezTo>
                <a:cubicBezTo>
                  <a:pt x="45" y="55"/>
                  <a:pt x="45" y="55"/>
                  <a:pt x="45" y="55"/>
                </a:cubicBezTo>
                <a:cubicBezTo>
                  <a:pt x="41" y="52"/>
                  <a:pt x="37" y="50"/>
                  <a:pt x="32" y="50"/>
                </a:cubicBezTo>
                <a:cubicBezTo>
                  <a:pt x="20" y="50"/>
                  <a:pt x="20" y="50"/>
                  <a:pt x="20" y="50"/>
                </a:cubicBezTo>
                <a:cubicBezTo>
                  <a:pt x="9" y="50"/>
                  <a:pt x="0" y="59"/>
                  <a:pt x="0" y="70"/>
                </a:cubicBezTo>
                <a:cubicBezTo>
                  <a:pt x="0" y="126"/>
                  <a:pt x="0" y="126"/>
                  <a:pt x="0" y="126"/>
                </a:cubicBezTo>
                <a:cubicBezTo>
                  <a:pt x="52" y="126"/>
                  <a:pt x="52" y="126"/>
                  <a:pt x="52" y="126"/>
                </a:cubicBezTo>
                <a:cubicBezTo>
                  <a:pt x="52" y="90"/>
                  <a:pt x="52" y="90"/>
                  <a:pt x="52" y="90"/>
                </a:cubicBezTo>
                <a:cubicBezTo>
                  <a:pt x="60" y="96"/>
                  <a:pt x="71" y="103"/>
                  <a:pt x="87" y="106"/>
                </a:cubicBezTo>
                <a:cubicBezTo>
                  <a:pt x="86" y="104"/>
                  <a:pt x="85" y="101"/>
                  <a:pt x="84" y="99"/>
                </a:cubicBezTo>
                <a:close/>
                <a:moveTo>
                  <a:pt x="173" y="50"/>
                </a:moveTo>
                <a:cubicBezTo>
                  <a:pt x="161" y="50"/>
                  <a:pt x="161" y="50"/>
                  <a:pt x="161" y="50"/>
                </a:cubicBezTo>
                <a:cubicBezTo>
                  <a:pt x="156" y="50"/>
                  <a:pt x="152" y="52"/>
                  <a:pt x="149" y="55"/>
                </a:cubicBezTo>
                <a:cubicBezTo>
                  <a:pt x="148" y="55"/>
                  <a:pt x="148" y="55"/>
                  <a:pt x="148" y="55"/>
                </a:cubicBezTo>
                <a:cubicBezTo>
                  <a:pt x="144" y="58"/>
                  <a:pt x="141" y="61"/>
                  <a:pt x="138" y="65"/>
                </a:cubicBezTo>
                <a:cubicBezTo>
                  <a:pt x="130" y="74"/>
                  <a:pt x="122" y="85"/>
                  <a:pt x="99" y="87"/>
                </a:cubicBezTo>
                <a:cubicBezTo>
                  <a:pt x="93" y="88"/>
                  <a:pt x="90" y="93"/>
                  <a:pt x="90" y="98"/>
                </a:cubicBezTo>
                <a:cubicBezTo>
                  <a:pt x="91" y="103"/>
                  <a:pt x="95" y="107"/>
                  <a:pt x="100" y="107"/>
                </a:cubicBezTo>
                <a:cubicBezTo>
                  <a:pt x="100" y="107"/>
                  <a:pt x="100" y="107"/>
                  <a:pt x="101" y="107"/>
                </a:cubicBezTo>
                <a:cubicBezTo>
                  <a:pt x="121" y="104"/>
                  <a:pt x="133" y="97"/>
                  <a:pt x="141" y="90"/>
                </a:cubicBezTo>
                <a:cubicBezTo>
                  <a:pt x="141" y="126"/>
                  <a:pt x="141" y="126"/>
                  <a:pt x="141" y="126"/>
                </a:cubicBezTo>
                <a:cubicBezTo>
                  <a:pt x="193" y="126"/>
                  <a:pt x="193" y="126"/>
                  <a:pt x="193" y="126"/>
                </a:cubicBezTo>
                <a:cubicBezTo>
                  <a:pt x="193" y="70"/>
                  <a:pt x="193" y="70"/>
                  <a:pt x="193" y="70"/>
                </a:cubicBezTo>
                <a:cubicBezTo>
                  <a:pt x="193" y="59"/>
                  <a:pt x="184" y="50"/>
                  <a:pt x="173" y="5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6" name="Rectangle 121"/>
          <p:cNvSpPr/>
          <p:nvPr/>
        </p:nvSpPr>
        <p:spPr>
          <a:xfrm>
            <a:off x="857743" y="2517829"/>
            <a:ext cx="497703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我们为一卡通公司提供现成的产品平台、变现资源以及运营经验，可以帮助一卡通公司一步跨越建设期和摸索期，迅速进入成熟运营阶段，为一卡通公司节省大量的时间。</a:t>
            </a:r>
            <a:endParaRPr lang="en-US" altLang="zh-CN" sz="16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857743" y="1258322"/>
            <a:ext cx="187743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更快</a:t>
            </a:r>
          </a:p>
        </p:txBody>
      </p:sp>
    </p:spTree>
    <p:extLst>
      <p:ext uri="{BB962C8B-B14F-4D97-AF65-F5344CB8AC3E}">
        <p14:creationId xmlns:p14="http://schemas.microsoft.com/office/powerpoint/2010/main" val="1627474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0" name="直接箭头连接符 49"/>
          <p:cNvCxnSpPr>
            <a:stCxn id="44" idx="2"/>
            <a:endCxn id="48" idx="0"/>
          </p:cNvCxnSpPr>
          <p:nvPr/>
        </p:nvCxnSpPr>
        <p:spPr>
          <a:xfrm>
            <a:off x="9328562" y="2603821"/>
            <a:ext cx="0" cy="1949549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121"/>
          <p:cNvSpPr/>
          <p:nvPr/>
        </p:nvSpPr>
        <p:spPr>
          <a:xfrm>
            <a:off x="573023" y="3241439"/>
            <a:ext cx="6624736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所有用户界面和功能的开发权和运营权都归通卡公司所有，一卡通公司可以完全独立自主地发展业务；</a:t>
            </a:r>
            <a:endParaRPr lang="en-US" altLang="zh-CN" sz="16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6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一卡通公司可以完全自主地接入任何支付方式，平台不做任何限制；</a:t>
            </a:r>
            <a:endParaRPr lang="en-US" altLang="zh-CN" sz="16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6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一卡通公司可以利用开放平台的特性，以更低门槛、更低成本地吸引其他行业的合作伙伴进驻平台。</a:t>
            </a:r>
            <a:endParaRPr lang="en-US" altLang="zh-CN" sz="16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圆角矩形 43"/>
          <p:cNvSpPr/>
          <p:nvPr/>
        </p:nvSpPr>
        <p:spPr>
          <a:xfrm>
            <a:off x="8500470" y="1955749"/>
            <a:ext cx="1656184" cy="648072"/>
          </a:xfrm>
          <a:prstGeom prst="roundRect">
            <a:avLst>
              <a:gd name="adj" fmla="val 13049"/>
            </a:avLst>
          </a:prstGeom>
          <a:solidFill>
            <a:srgbClr val="E954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入口</a:t>
            </a:r>
          </a:p>
        </p:txBody>
      </p:sp>
      <p:sp>
        <p:nvSpPr>
          <p:cNvPr id="45" name="圆角矩形 44"/>
          <p:cNvSpPr/>
          <p:nvPr/>
        </p:nvSpPr>
        <p:spPr>
          <a:xfrm>
            <a:off x="8500470" y="3687497"/>
            <a:ext cx="1656184" cy="648072"/>
          </a:xfrm>
          <a:prstGeom prst="roundRect">
            <a:avLst>
              <a:gd name="adj" fmla="val 13049"/>
            </a:avLst>
          </a:prstGeom>
          <a:solidFill>
            <a:srgbClr val="E954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页面</a:t>
            </a:r>
          </a:p>
        </p:txBody>
      </p:sp>
      <p:sp>
        <p:nvSpPr>
          <p:cNvPr id="48" name="圆角矩形 47"/>
          <p:cNvSpPr/>
          <p:nvPr/>
        </p:nvSpPr>
        <p:spPr>
          <a:xfrm>
            <a:off x="8500470" y="4553370"/>
            <a:ext cx="1656184" cy="648072"/>
          </a:xfrm>
          <a:prstGeom prst="roundRect">
            <a:avLst>
              <a:gd name="adj" fmla="val 13049"/>
            </a:avLst>
          </a:prstGeom>
          <a:solidFill>
            <a:srgbClr val="E954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账户</a:t>
            </a:r>
          </a:p>
        </p:txBody>
      </p:sp>
      <p:sp>
        <p:nvSpPr>
          <p:cNvPr id="49" name="圆角矩形 48"/>
          <p:cNvSpPr/>
          <p:nvPr/>
        </p:nvSpPr>
        <p:spPr>
          <a:xfrm>
            <a:off x="8511726" y="2821623"/>
            <a:ext cx="1656184" cy="648072"/>
          </a:xfrm>
          <a:prstGeom prst="roundRect">
            <a:avLst>
              <a:gd name="adj" fmla="val 13049"/>
            </a:avLst>
          </a:prstGeom>
          <a:solidFill>
            <a:srgbClr val="E954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码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卡标准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573023" y="1955749"/>
            <a:ext cx="272382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更自主</a:t>
            </a:r>
          </a:p>
        </p:txBody>
      </p:sp>
    </p:spTree>
    <p:extLst>
      <p:ext uri="{BB962C8B-B14F-4D97-AF65-F5344CB8AC3E}">
        <p14:creationId xmlns:p14="http://schemas.microsoft.com/office/powerpoint/2010/main" val="2889201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图片 4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7386" y="1576435"/>
            <a:ext cx="952500" cy="952500"/>
          </a:xfrm>
          <a:prstGeom prst="rect">
            <a:avLst/>
          </a:prstGeom>
        </p:spPr>
      </p:pic>
      <p:sp>
        <p:nvSpPr>
          <p:cNvPr id="40" name="Rectangle 121"/>
          <p:cNvSpPr/>
          <p:nvPr/>
        </p:nvSpPr>
        <p:spPr>
          <a:xfrm>
            <a:off x="709500" y="2798102"/>
            <a:ext cx="662473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一卡通公司只需要在平台上开发前端应用即可，简单快捷；</a:t>
            </a:r>
            <a:endParaRPr lang="en-US" altLang="zh-CN" sz="16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只需要维护</a:t>
            </a:r>
            <a:r>
              <a:rPr lang="en-US" altLang="zh-CN" sz="16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个版本，不需要考虑</a:t>
            </a:r>
            <a:r>
              <a:rPr lang="en-US" altLang="zh-CN" sz="16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IOS/Android</a:t>
            </a:r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等多个版本；</a:t>
            </a:r>
            <a:endParaRPr lang="en-US" altLang="zh-CN" sz="16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程序通过后台更新即可完成升级，用户无感知，不需要等待应用</a:t>
            </a:r>
            <a:endParaRPr lang="en-US" altLang="zh-CN" sz="16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市场审批，不需要升级</a:t>
            </a:r>
            <a:r>
              <a:rPr lang="en-US" altLang="zh-CN" sz="16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6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709500" y="1480957"/>
            <a:ext cx="187743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更轻</a:t>
            </a:r>
          </a:p>
        </p:txBody>
      </p:sp>
      <p:sp>
        <p:nvSpPr>
          <p:cNvPr id="15" name="矩形 14"/>
          <p:cNvSpPr/>
          <p:nvPr/>
        </p:nvSpPr>
        <p:spPr>
          <a:xfrm>
            <a:off x="7669904" y="1948483"/>
            <a:ext cx="64807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一卡通服务</a:t>
            </a:r>
          </a:p>
        </p:txBody>
      </p:sp>
      <p:grpSp>
        <p:nvGrpSpPr>
          <p:cNvPr id="16" name="组合 15"/>
          <p:cNvGrpSpPr/>
          <p:nvPr/>
        </p:nvGrpSpPr>
        <p:grpSpPr>
          <a:xfrm>
            <a:off x="8328118" y="1585329"/>
            <a:ext cx="952500" cy="952500"/>
            <a:chOff x="2179762" y="2453218"/>
            <a:chExt cx="952500" cy="952500"/>
          </a:xfrm>
        </p:grpSpPr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79762" y="2453218"/>
              <a:ext cx="952500" cy="952500"/>
            </a:xfrm>
            <a:prstGeom prst="rect">
              <a:avLst/>
            </a:prstGeom>
          </p:spPr>
        </p:pic>
        <p:sp>
          <p:nvSpPr>
            <p:cNvPr id="19" name="矩形 18"/>
            <p:cNvSpPr/>
            <p:nvPr/>
          </p:nvSpPr>
          <p:spPr>
            <a:xfrm>
              <a:off x="2313636" y="2822997"/>
              <a:ext cx="648071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社保</a:t>
              </a:r>
              <a:endPara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服务</a:t>
              </a:r>
              <a:endPara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0" name="圆角矩形 19"/>
          <p:cNvSpPr/>
          <p:nvPr/>
        </p:nvSpPr>
        <p:spPr>
          <a:xfrm>
            <a:off x="7525887" y="3796481"/>
            <a:ext cx="3312368" cy="908537"/>
          </a:xfrm>
          <a:prstGeom prst="roundRect">
            <a:avLst>
              <a:gd name="adj" fmla="val 0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7533278" y="4109392"/>
            <a:ext cx="33049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平安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框架</a:t>
            </a:r>
          </a:p>
        </p:txBody>
      </p:sp>
      <p:sp>
        <p:nvSpPr>
          <p:cNvPr id="24" name="圆角矩形 23"/>
          <p:cNvSpPr/>
          <p:nvPr/>
        </p:nvSpPr>
        <p:spPr>
          <a:xfrm>
            <a:off x="7525887" y="1480958"/>
            <a:ext cx="3312368" cy="2208174"/>
          </a:xfrm>
          <a:prstGeom prst="roundRect">
            <a:avLst>
              <a:gd name="adj" fmla="val 0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grpSp>
        <p:nvGrpSpPr>
          <p:cNvPr id="26" name="组合 25"/>
          <p:cNvGrpSpPr/>
          <p:nvPr/>
        </p:nvGrpSpPr>
        <p:grpSpPr>
          <a:xfrm>
            <a:off x="9128849" y="1594223"/>
            <a:ext cx="952500" cy="952500"/>
            <a:chOff x="2179762" y="2453218"/>
            <a:chExt cx="952500" cy="952500"/>
          </a:xfrm>
        </p:grpSpPr>
        <p:pic>
          <p:nvPicPr>
            <p:cNvPr id="27" name="图片 2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79762" y="2453218"/>
              <a:ext cx="952500" cy="952500"/>
            </a:xfrm>
            <a:prstGeom prst="rect">
              <a:avLst/>
            </a:prstGeom>
          </p:spPr>
        </p:pic>
        <p:sp>
          <p:nvSpPr>
            <p:cNvPr id="28" name="矩形 27"/>
            <p:cNvSpPr/>
            <p:nvPr/>
          </p:nvSpPr>
          <p:spPr>
            <a:xfrm>
              <a:off x="2238776" y="2801484"/>
              <a:ext cx="834471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违章处</a:t>
              </a:r>
              <a:endPara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理</a:t>
              </a: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9929581" y="1578804"/>
            <a:ext cx="951058" cy="957155"/>
            <a:chOff x="7547138" y="2340666"/>
            <a:chExt cx="951058" cy="957155"/>
          </a:xfrm>
        </p:grpSpPr>
        <p:pic>
          <p:nvPicPr>
            <p:cNvPr id="30" name="图片 2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547138" y="2340666"/>
              <a:ext cx="951058" cy="957155"/>
            </a:xfrm>
            <a:prstGeom prst="rect">
              <a:avLst/>
            </a:prstGeom>
          </p:spPr>
        </p:pic>
        <p:sp>
          <p:nvSpPr>
            <p:cNvPr id="31" name="矩形 30"/>
            <p:cNvSpPr/>
            <p:nvPr/>
          </p:nvSpPr>
          <p:spPr>
            <a:xfrm>
              <a:off x="7698631" y="2704214"/>
              <a:ext cx="648071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公积金</a:t>
              </a:r>
              <a:endPara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服务</a:t>
              </a: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8335508" y="2645178"/>
            <a:ext cx="952500" cy="952500"/>
            <a:chOff x="2179762" y="2453218"/>
            <a:chExt cx="952500" cy="952500"/>
          </a:xfrm>
        </p:grpSpPr>
        <p:pic>
          <p:nvPicPr>
            <p:cNvPr id="33" name="图片 3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79762" y="2453218"/>
              <a:ext cx="952500" cy="952500"/>
            </a:xfrm>
            <a:prstGeom prst="rect">
              <a:avLst/>
            </a:prstGeom>
          </p:spPr>
        </p:pic>
        <p:sp>
          <p:nvSpPr>
            <p:cNvPr id="34" name="矩形 33"/>
            <p:cNvSpPr/>
            <p:nvPr/>
          </p:nvSpPr>
          <p:spPr>
            <a:xfrm>
              <a:off x="2316387" y="2942662"/>
              <a:ext cx="648071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火车票</a:t>
              </a:r>
              <a:endPara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9136239" y="2654072"/>
            <a:ext cx="952500" cy="952500"/>
            <a:chOff x="2179762" y="2453218"/>
            <a:chExt cx="952500" cy="952500"/>
          </a:xfrm>
        </p:grpSpPr>
        <p:pic>
          <p:nvPicPr>
            <p:cNvPr id="36" name="图片 3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79762" y="2453218"/>
              <a:ext cx="952500" cy="952500"/>
            </a:xfrm>
            <a:prstGeom prst="rect">
              <a:avLst/>
            </a:prstGeom>
          </p:spPr>
        </p:pic>
        <p:sp>
          <p:nvSpPr>
            <p:cNvPr id="37" name="矩形 36"/>
            <p:cNvSpPr/>
            <p:nvPr/>
          </p:nvSpPr>
          <p:spPr>
            <a:xfrm>
              <a:off x="2239851" y="2831811"/>
              <a:ext cx="810873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话费充</a:t>
              </a:r>
              <a:endPara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值</a:t>
              </a: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9936971" y="2638653"/>
            <a:ext cx="951058" cy="957155"/>
            <a:chOff x="7547138" y="2340666"/>
            <a:chExt cx="951058" cy="957155"/>
          </a:xfrm>
        </p:grpSpPr>
        <p:pic>
          <p:nvPicPr>
            <p:cNvPr id="39" name="图片 3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547138" y="2340666"/>
              <a:ext cx="951058" cy="957155"/>
            </a:xfrm>
            <a:prstGeom prst="rect">
              <a:avLst/>
            </a:prstGeom>
          </p:spPr>
        </p:pic>
        <p:sp>
          <p:nvSpPr>
            <p:cNvPr id="41" name="矩形 40"/>
            <p:cNvSpPr/>
            <p:nvPr/>
          </p:nvSpPr>
          <p:spPr>
            <a:xfrm>
              <a:off x="7622866" y="2721021"/>
              <a:ext cx="799601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生活缴</a:t>
              </a:r>
              <a:endPara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费</a:t>
              </a:r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7541885" y="2637845"/>
            <a:ext cx="952500" cy="952500"/>
            <a:chOff x="2179762" y="2453218"/>
            <a:chExt cx="952500" cy="952500"/>
          </a:xfrm>
        </p:grpSpPr>
        <p:pic>
          <p:nvPicPr>
            <p:cNvPr id="43" name="图片 4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79762" y="2453218"/>
              <a:ext cx="952500" cy="952500"/>
            </a:xfrm>
            <a:prstGeom prst="rect">
              <a:avLst/>
            </a:prstGeom>
          </p:spPr>
        </p:pic>
        <p:sp>
          <p:nvSpPr>
            <p:cNvPr id="46" name="矩形 45"/>
            <p:cNvSpPr/>
            <p:nvPr/>
          </p:nvSpPr>
          <p:spPr>
            <a:xfrm>
              <a:off x="2316388" y="2949995"/>
              <a:ext cx="648071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电影票</a:t>
              </a:r>
              <a:endPara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46439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973E1-D17B-714B-9310-6C2036E52D99}" type="slidenum">
              <a:rPr kumimoji="1" lang="zh-CN" altLang="en-US" smtClean="0"/>
              <a:pPr/>
              <a:t>23</a:t>
            </a:fld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4750557-6828-4DAD-B1A5-E8541CEE22C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1986" y="1069237"/>
            <a:ext cx="4163756" cy="4325814"/>
          </a:xfrm>
          <a:prstGeom prst="rect">
            <a:avLst/>
          </a:prstGeom>
        </p:spPr>
      </p:pic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>
          <a:xfrm>
            <a:off x="2146632" y="2181533"/>
            <a:ext cx="3441016" cy="2101222"/>
          </a:xfrm>
        </p:spPr>
        <p:txBody>
          <a:bodyPr>
            <a:noAutofit/>
          </a:bodyPr>
          <a:lstStyle/>
          <a:p>
            <a:pPr algn="ctr">
              <a:lnSpc>
                <a:spcPct val="100000"/>
              </a:lnSpc>
            </a:pPr>
            <a:r>
              <a:rPr lang="zh-CN" altLang="en-US" sz="4000" spc="600" dirty="0"/>
              <a:t>目录</a:t>
            </a:r>
          </a:p>
          <a:p>
            <a:pPr algn="ctr">
              <a:lnSpc>
                <a:spcPct val="100000"/>
              </a:lnSpc>
            </a:pPr>
            <a:r>
              <a:rPr lang="en-US" altLang="zh-CN" sz="4000" spc="600" dirty="0"/>
              <a:t>CONTENT</a:t>
            </a:r>
          </a:p>
        </p:txBody>
      </p:sp>
      <p:sp>
        <p:nvSpPr>
          <p:cNvPr id="16" name="MH_Text_1"/>
          <p:cNvSpPr/>
          <p:nvPr>
            <p:custDataLst>
              <p:tags r:id="rId1"/>
            </p:custDataLst>
          </p:nvPr>
        </p:nvSpPr>
        <p:spPr>
          <a:xfrm>
            <a:off x="6400346" y="1484552"/>
            <a:ext cx="5588454" cy="49244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一、我们对一卡通行业的理解</a:t>
            </a:r>
            <a:endParaRPr lang="en-US" altLang="zh-CN" sz="32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" name="MH_Text_2"/>
          <p:cNvSpPr/>
          <p:nvPr>
            <p:custDataLst>
              <p:tags r:id="rId2"/>
            </p:custDataLst>
          </p:nvPr>
        </p:nvSpPr>
        <p:spPr>
          <a:xfrm>
            <a:off x="6400347" y="2305086"/>
            <a:ext cx="4680519" cy="49244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lvl="0"/>
            <a:r>
              <a:rPr lang="zh-CN" altLang="en-US" sz="3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二、我们的合作方案</a:t>
            </a:r>
            <a:endParaRPr lang="zh-CN" altLang="en-US" sz="1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8" name="MH_Text_1"/>
          <p:cNvSpPr/>
          <p:nvPr>
            <p:custDataLst>
              <p:tags r:id="rId3"/>
            </p:custDataLst>
          </p:nvPr>
        </p:nvSpPr>
        <p:spPr>
          <a:xfrm>
            <a:off x="6400347" y="3125620"/>
            <a:ext cx="5205239" cy="49244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三、方案的优势</a:t>
            </a:r>
            <a:endParaRPr lang="en-US" altLang="zh-CN" sz="32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9" name="MH_Text_2"/>
          <p:cNvSpPr/>
          <p:nvPr>
            <p:custDataLst>
              <p:tags r:id="rId4"/>
            </p:custDataLst>
          </p:nvPr>
        </p:nvSpPr>
        <p:spPr>
          <a:xfrm>
            <a:off x="6400347" y="3946154"/>
            <a:ext cx="5205238" cy="49244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lvl="0"/>
            <a:r>
              <a:rPr lang="zh-CN" altLang="en-US" sz="3200" dirty="0">
                <a:solidFill>
                  <a:srgbClr val="FF66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四、关于我们</a:t>
            </a:r>
            <a:endParaRPr lang="zh-CN" altLang="en-US" sz="1400" dirty="0">
              <a:solidFill>
                <a:srgbClr val="FF66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68742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16"/>
          <p:cNvSpPr txBox="1"/>
          <p:nvPr/>
        </p:nvSpPr>
        <p:spPr>
          <a:xfrm>
            <a:off x="1364552" y="3002621"/>
            <a:ext cx="2211375" cy="371994"/>
          </a:xfrm>
          <a:prstGeom prst="rect">
            <a:avLst/>
          </a:prstGeom>
          <a:noFill/>
        </p:spPr>
        <p:txBody>
          <a:bodyPr wrap="none" lIns="94075" tIns="47038" rIns="94075" bIns="47038" rtlCol="0">
            <a:spAutoFit/>
          </a:bodyPr>
          <a:lstStyle/>
          <a:p>
            <a:r>
              <a:rPr lang="zh-CN" altLang="en-US" sz="1517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财富世界</a:t>
            </a:r>
            <a:r>
              <a:rPr lang="en-US" altLang="zh-CN" sz="1517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500</a:t>
            </a:r>
            <a:r>
              <a:rPr lang="zh-CN" altLang="en-US" sz="1517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强第</a:t>
            </a:r>
            <a:r>
              <a:rPr lang="en-US" altLang="zh-CN" b="1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39</a:t>
            </a:r>
            <a:r>
              <a:rPr lang="zh-CN" altLang="en-US" b="1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强</a:t>
            </a:r>
            <a:endParaRPr lang="zh-CN" altLang="en-US" sz="1517" b="1" dirty="0">
              <a:solidFill>
                <a:srgbClr val="FF66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" name="TextBox 16"/>
          <p:cNvSpPr txBox="1"/>
          <p:nvPr/>
        </p:nvSpPr>
        <p:spPr>
          <a:xfrm>
            <a:off x="5022487" y="3002621"/>
            <a:ext cx="1711238" cy="371994"/>
          </a:xfrm>
          <a:prstGeom prst="rect">
            <a:avLst/>
          </a:prstGeom>
          <a:noFill/>
        </p:spPr>
        <p:txBody>
          <a:bodyPr wrap="none" lIns="94075" tIns="47038" rIns="94075" bIns="47038" rtlCol="0">
            <a:spAutoFit/>
          </a:bodyPr>
          <a:lstStyle/>
          <a:p>
            <a:r>
              <a:rPr lang="zh-CN" altLang="en-US" sz="1517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日均纳税</a:t>
            </a:r>
            <a:r>
              <a:rPr lang="en-US" altLang="zh-CN" b="1">
                <a:solidFill>
                  <a:srgbClr val="FF66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2.7</a:t>
            </a:r>
            <a:r>
              <a:rPr lang="zh-CN" altLang="en-US" b="1">
                <a:solidFill>
                  <a:srgbClr val="FF66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亿</a:t>
            </a:r>
            <a:r>
              <a:rPr lang="zh-CN" altLang="en-US" sz="1517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元</a:t>
            </a:r>
            <a:endParaRPr lang="zh-CN" altLang="en-US" sz="1517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" name="TextBox 16"/>
          <p:cNvSpPr txBox="1"/>
          <p:nvPr/>
        </p:nvSpPr>
        <p:spPr>
          <a:xfrm>
            <a:off x="8671055" y="3002621"/>
            <a:ext cx="1905201" cy="371994"/>
          </a:xfrm>
          <a:prstGeom prst="rect">
            <a:avLst/>
          </a:prstGeom>
          <a:noFill/>
        </p:spPr>
        <p:txBody>
          <a:bodyPr wrap="none" lIns="94075" tIns="47038" rIns="94075" bIns="47038" rtlCol="0">
            <a:spAutoFit/>
          </a:bodyPr>
          <a:lstStyle/>
          <a:p>
            <a:r>
              <a:rPr lang="zh-CN" altLang="en-US" sz="1517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日均近利润</a:t>
            </a:r>
            <a:r>
              <a:rPr lang="en-US" altLang="zh-CN" b="1">
                <a:solidFill>
                  <a:srgbClr val="FF66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2.7</a:t>
            </a:r>
            <a:r>
              <a:rPr lang="zh-CN" altLang="en-US" b="1">
                <a:solidFill>
                  <a:srgbClr val="FF66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亿</a:t>
            </a:r>
            <a:r>
              <a:rPr lang="zh-CN" altLang="en-US" sz="1517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元</a:t>
            </a:r>
            <a:endParaRPr lang="zh-CN" altLang="en-US" sz="1517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4" name="TextBox 16"/>
          <p:cNvSpPr txBox="1"/>
          <p:nvPr/>
        </p:nvSpPr>
        <p:spPr>
          <a:xfrm>
            <a:off x="1160062" y="5697980"/>
            <a:ext cx="2806088" cy="371994"/>
          </a:xfrm>
          <a:prstGeom prst="rect">
            <a:avLst/>
          </a:prstGeom>
          <a:noFill/>
        </p:spPr>
        <p:txBody>
          <a:bodyPr wrap="none" lIns="94075" tIns="47038" rIns="94075" bIns="47038" rtlCol="0">
            <a:spAutoFit/>
          </a:bodyPr>
          <a:lstStyle/>
          <a:p>
            <a:r>
              <a:rPr lang="zh-CN" altLang="en-US" sz="1517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近</a:t>
            </a:r>
            <a:r>
              <a:rPr lang="en-US" altLang="zh-CN" sz="1517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15</a:t>
            </a:r>
            <a:r>
              <a:rPr lang="zh-CN" altLang="en-US" sz="1517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年来，复合增长率近</a:t>
            </a:r>
            <a:r>
              <a:rPr lang="en-US" altLang="zh-CN" b="1">
                <a:solidFill>
                  <a:srgbClr val="FF66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30%</a:t>
            </a:r>
          </a:p>
        </p:txBody>
      </p:sp>
      <p:sp>
        <p:nvSpPr>
          <p:cNvPr id="15" name="TextBox 16"/>
          <p:cNvSpPr txBox="1"/>
          <p:nvPr/>
        </p:nvSpPr>
        <p:spPr>
          <a:xfrm>
            <a:off x="4569143" y="5685057"/>
            <a:ext cx="3101041" cy="371994"/>
          </a:xfrm>
          <a:prstGeom prst="rect">
            <a:avLst/>
          </a:prstGeom>
          <a:noFill/>
        </p:spPr>
        <p:txBody>
          <a:bodyPr wrap="none" lIns="94075" tIns="47038" rIns="94075" bIns="47038" rtlCol="0">
            <a:spAutoFit/>
          </a:bodyPr>
          <a:lstStyle/>
          <a:p>
            <a:r>
              <a:rPr lang="en-US" altLang="zh-CN" b="1">
                <a:solidFill>
                  <a:srgbClr val="FF66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1.66</a:t>
            </a:r>
            <a:r>
              <a:rPr lang="zh-CN" altLang="en-US" b="1">
                <a:solidFill>
                  <a:srgbClr val="FF66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亿</a:t>
            </a:r>
            <a:r>
              <a:rPr lang="zh-CN" altLang="en-US" sz="1517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客户、</a:t>
            </a:r>
            <a:r>
              <a:rPr lang="en-US" altLang="zh-CN" b="1">
                <a:solidFill>
                  <a:srgbClr val="FF66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4.36</a:t>
            </a:r>
            <a:r>
              <a:rPr lang="zh-CN" altLang="en-US" b="1">
                <a:solidFill>
                  <a:srgbClr val="FF66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亿</a:t>
            </a:r>
            <a:r>
              <a:rPr lang="zh-CN" altLang="en-US" sz="1517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互联网用户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026923" y="5685057"/>
            <a:ext cx="1193467" cy="371994"/>
          </a:xfrm>
          <a:prstGeom prst="rect">
            <a:avLst/>
          </a:prstGeom>
          <a:noFill/>
        </p:spPr>
        <p:txBody>
          <a:bodyPr wrap="none" lIns="94075" tIns="47038" rIns="94075" bIns="47038" rtlCol="0">
            <a:spAutoFit/>
          </a:bodyPr>
          <a:lstStyle/>
          <a:p>
            <a:r>
              <a:rPr lang="en-US" altLang="zh-CN" b="1">
                <a:solidFill>
                  <a:srgbClr val="FF66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180</a:t>
            </a:r>
            <a:r>
              <a:rPr lang="zh-CN" altLang="en-US" b="1">
                <a:solidFill>
                  <a:srgbClr val="FF66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万</a:t>
            </a:r>
            <a:r>
              <a:rPr lang="zh-CN" altLang="en-US" sz="1517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员工</a:t>
            </a:r>
            <a:endParaRPr lang="zh-CN" altLang="en-US" sz="1517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18" name="图片 17"/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788" y="1257525"/>
            <a:ext cx="2614613" cy="1728000"/>
          </a:xfrm>
          <a:prstGeom prst="rect">
            <a:avLst/>
          </a:prstGeom>
        </p:spPr>
      </p:pic>
      <p:pic>
        <p:nvPicPr>
          <p:cNvPr id="19" name="图片 18"/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2049" y="1257525"/>
            <a:ext cx="2614613" cy="1728000"/>
          </a:xfrm>
          <a:prstGeom prst="rect">
            <a:avLst/>
          </a:prstGeom>
        </p:spPr>
      </p:pic>
      <p:pic>
        <p:nvPicPr>
          <p:cNvPr id="20" name="图片 19"/>
          <p:cNvPicPr preferRelativeResize="0"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7299" y="1257525"/>
            <a:ext cx="2614613" cy="1728000"/>
          </a:xfrm>
          <a:prstGeom prst="rect">
            <a:avLst/>
          </a:prstGeom>
        </p:spPr>
      </p:pic>
      <p:pic>
        <p:nvPicPr>
          <p:cNvPr id="22" name="图片 21"/>
          <p:cNvPicPr preferRelativeResize="0"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572" y="3911177"/>
            <a:ext cx="2614613" cy="1728000"/>
          </a:xfrm>
          <a:prstGeom prst="rect">
            <a:avLst/>
          </a:prstGeom>
        </p:spPr>
      </p:pic>
      <p:pic>
        <p:nvPicPr>
          <p:cNvPr id="23" name="图片 22"/>
          <p:cNvPicPr preferRelativeResize="0"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9559" y="3911177"/>
            <a:ext cx="2614613" cy="1728000"/>
          </a:xfrm>
          <a:prstGeom prst="rect">
            <a:avLst/>
          </a:prstGeom>
        </p:spPr>
      </p:pic>
      <p:pic>
        <p:nvPicPr>
          <p:cNvPr id="24" name="图片 23"/>
          <p:cNvPicPr preferRelativeResize="0">
            <a:picLocks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7298" y="3911177"/>
            <a:ext cx="2614613" cy="1728000"/>
          </a:xfrm>
          <a:prstGeom prst="rect">
            <a:avLst/>
          </a:prstGeom>
        </p:spPr>
      </p:pic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>
                <a:sym typeface="Arial" panose="020B0604020202020204" pitchFamily="34" charset="0"/>
              </a:rPr>
              <a:t>关于平安集团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655898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框 3"/>
          <p:cNvSpPr txBox="1"/>
          <p:nvPr/>
        </p:nvSpPr>
        <p:spPr>
          <a:xfrm>
            <a:off x="9954483" y="1640119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>
              <a:defRPr b="1">
                <a:solidFill>
                  <a:srgbClr val="FF5805"/>
                </a:solidFill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</a:lstStyle>
          <a:p>
            <a:r>
              <a:rPr lang="zh-CN" altLang="en-US" sz="200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战略目标</a:t>
            </a:r>
            <a:endParaRPr lang="en-US" altLang="zh-CN" sz="2000" dirty="0">
              <a:solidFill>
                <a:srgbClr val="FF66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文本框 3"/>
          <p:cNvSpPr txBox="1"/>
          <p:nvPr/>
        </p:nvSpPr>
        <p:spPr>
          <a:xfrm>
            <a:off x="9954483" y="2439466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>
              <a:defRPr b="1">
                <a:solidFill>
                  <a:srgbClr val="FF5805"/>
                </a:solidFill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</a:lstStyle>
          <a:p>
            <a:r>
              <a:rPr lang="zh-CN" altLang="en-US" sz="200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行业聚焦</a:t>
            </a:r>
            <a:endParaRPr lang="en-US" altLang="zh-CN" sz="2000" dirty="0">
              <a:solidFill>
                <a:srgbClr val="FF66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文本框 3"/>
          <p:cNvSpPr txBox="1"/>
          <p:nvPr/>
        </p:nvSpPr>
        <p:spPr>
          <a:xfrm>
            <a:off x="9954483" y="3176135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>
              <a:defRPr b="1">
                <a:solidFill>
                  <a:srgbClr val="FF5805"/>
                </a:solidFill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</a:lstStyle>
          <a:p>
            <a:r>
              <a:rPr lang="zh-CN" altLang="en-US" sz="2000" dirty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发展模式</a:t>
            </a:r>
            <a:endParaRPr lang="en-US" altLang="zh-CN" sz="2000" dirty="0">
              <a:solidFill>
                <a:srgbClr val="FF66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文本框 3"/>
          <p:cNvSpPr txBox="1"/>
          <p:nvPr/>
        </p:nvSpPr>
        <p:spPr>
          <a:xfrm>
            <a:off x="9973719" y="4391054"/>
            <a:ext cx="1172116" cy="40011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>
              <a:defRPr b="1">
                <a:solidFill>
                  <a:srgbClr val="FF5805"/>
                </a:solidFill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</a:lstStyle>
          <a:p>
            <a:r>
              <a:rPr lang="en-US" altLang="zh-CN" sz="2000" dirty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zh-CN" altLang="en-US" sz="2000" dirty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个支柱</a:t>
            </a:r>
            <a:endParaRPr lang="en-US" altLang="zh-CN" sz="2000" dirty="0">
              <a:solidFill>
                <a:srgbClr val="FF66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>
          <a:xfrm>
            <a:off x="425955" y="372829"/>
            <a:ext cx="8269740" cy="582613"/>
          </a:xfrm>
        </p:spPr>
        <p:txBody>
          <a:bodyPr>
            <a:normAutofit/>
          </a:bodyPr>
          <a:lstStyle/>
          <a:p>
            <a:r>
              <a:rPr lang="zh-CN" altLang="en-US" dirty="0"/>
              <a:t>平安战略模式：</a:t>
            </a:r>
            <a:r>
              <a:rPr lang="en-US" altLang="zh-CN" dirty="0"/>
              <a:t>“1-2-2-N”</a:t>
            </a:r>
            <a:r>
              <a:rPr lang="zh-CN" altLang="en-US" dirty="0"/>
              <a:t>发展战略</a:t>
            </a:r>
            <a:endParaRPr lang="en-US" altLang="zh-CN" dirty="0"/>
          </a:p>
        </p:txBody>
      </p:sp>
      <p:pic>
        <p:nvPicPr>
          <p:cNvPr id="48" name="图片 4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111" y="1181455"/>
            <a:ext cx="8911447" cy="526378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FCB17B43-09D1-4132-8D78-EF3F84D62BA6}"/>
              </a:ext>
            </a:extLst>
          </p:cNvPr>
          <p:cNvSpPr/>
          <p:nvPr/>
        </p:nvSpPr>
        <p:spPr>
          <a:xfrm>
            <a:off x="6230532" y="2301766"/>
            <a:ext cx="2352216" cy="485577"/>
          </a:xfrm>
          <a:prstGeom prst="rect">
            <a:avLst/>
          </a:prstGeom>
          <a:solidFill>
            <a:srgbClr val="BDD7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rgbClr val="4E4E4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智慧城市大生态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EE94A495-BADB-469E-A03D-35AEC8A8AA7C}"/>
              </a:ext>
            </a:extLst>
          </p:cNvPr>
          <p:cNvSpPr/>
          <p:nvPr/>
        </p:nvSpPr>
        <p:spPr>
          <a:xfrm>
            <a:off x="6213197" y="3092143"/>
            <a:ext cx="2352216" cy="485577"/>
          </a:xfrm>
          <a:prstGeom prst="rect">
            <a:avLst/>
          </a:prstGeom>
          <a:solidFill>
            <a:srgbClr val="BDD7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rgbClr val="4E4E4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科技</a:t>
            </a:r>
            <a:r>
              <a:rPr lang="en-US" altLang="zh-CN" b="1" dirty="0">
                <a:solidFill>
                  <a:srgbClr val="4E4E4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b="1" dirty="0">
                <a:solidFill>
                  <a:srgbClr val="4E4E4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生态</a:t>
            </a:r>
          </a:p>
        </p:txBody>
      </p:sp>
    </p:spTree>
    <p:extLst>
      <p:ext uri="{BB962C8B-B14F-4D97-AF65-F5344CB8AC3E}">
        <p14:creationId xmlns:p14="http://schemas.microsoft.com/office/powerpoint/2010/main" val="41142747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410733" y="900035"/>
            <a:ext cx="11454763" cy="5081598"/>
            <a:chOff x="56160" y="809049"/>
            <a:chExt cx="11904132" cy="5081878"/>
          </a:xfrm>
        </p:grpSpPr>
        <p:sp>
          <p:nvSpPr>
            <p:cNvPr id="4" name="矩形 3"/>
            <p:cNvSpPr/>
            <p:nvPr/>
          </p:nvSpPr>
          <p:spPr>
            <a:xfrm>
              <a:off x="295997" y="1073566"/>
              <a:ext cx="2616815" cy="69965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智能识别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3344551" y="1073566"/>
              <a:ext cx="2616815" cy="69965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人工智能</a:t>
              </a:r>
            </a:p>
          </p:txBody>
        </p:sp>
        <p:sp>
          <p:nvSpPr>
            <p:cNvPr id="6" name="矩形 5"/>
            <p:cNvSpPr/>
            <p:nvPr/>
          </p:nvSpPr>
          <p:spPr>
            <a:xfrm>
              <a:off x="6327484" y="1073566"/>
              <a:ext cx="2616815" cy="69965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区块链</a:t>
              </a:r>
            </a:p>
          </p:txBody>
        </p:sp>
        <p:sp>
          <p:nvSpPr>
            <p:cNvPr id="7" name="矩形 6"/>
            <p:cNvSpPr/>
            <p:nvPr/>
          </p:nvSpPr>
          <p:spPr>
            <a:xfrm>
              <a:off x="9286790" y="1073566"/>
              <a:ext cx="2616815" cy="69965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云科技</a:t>
              </a:r>
            </a:p>
          </p:txBody>
        </p:sp>
        <p:sp>
          <p:nvSpPr>
            <p:cNvPr id="9" name="TextBox 58"/>
            <p:cNvSpPr txBox="1"/>
            <p:nvPr/>
          </p:nvSpPr>
          <p:spPr>
            <a:xfrm>
              <a:off x="160363" y="4243549"/>
              <a:ext cx="3067881" cy="1421301"/>
            </a:xfrm>
            <a:prstGeom prst="rect">
              <a:avLst/>
            </a:prstGeom>
            <a:noFill/>
            <a:ln w="28575"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>
                <a:spcBef>
                  <a:spcPts val="600"/>
                </a:spcBef>
                <a:defRPr/>
              </a:pPr>
              <a:r>
                <a:rPr lang="en-US" altLang="zh-CN" sz="1327" kern="0">
                  <a:solidFill>
                    <a:srgbClr val="FF66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  <a:sym typeface="华文楷体" panose="02010600040101010101" pitchFamily="2" charset="-122"/>
                </a:rPr>
                <a:t>1.2</a:t>
              </a:r>
              <a:r>
                <a:rPr lang="zh-CN" altLang="en-US" sz="1327" kern="0" dirty="0">
                  <a:solidFill>
                    <a:srgbClr val="FF66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  <a:sym typeface="华文楷体" panose="02010600040101010101" pitchFamily="2" charset="-122"/>
                </a:rPr>
                <a:t>亿</a:t>
              </a:r>
              <a:r>
                <a:rPr lang="en-US" altLang="zh-CN" sz="1327" kern="0">
                  <a:solidFill>
                    <a:srgbClr val="FF66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  <a:sym typeface="华文楷体" panose="02010600040101010101" pitchFamily="2" charset="-122"/>
                </a:rPr>
                <a:t>+</a:t>
              </a:r>
              <a:r>
                <a:rPr lang="zh-CN" altLang="en-US" sz="1327" ker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  <a:sym typeface="华文楷体" panose="02010600040101010101" pitchFamily="2" charset="-122"/>
                </a:rPr>
                <a:t>人库</a:t>
              </a:r>
              <a:r>
                <a:rPr lang="zh-CN" altLang="en-US" sz="1327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  <a:sym typeface="华文楷体" panose="02010600040101010101" pitchFamily="2" charset="-122"/>
                </a:rPr>
                <a:t>深度学习训练模型</a:t>
              </a:r>
              <a:endParaRPr lang="en-US" altLang="zh-CN" sz="1327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华文楷体" panose="02010600040101010101" pitchFamily="2" charset="-122"/>
              </a:endParaRPr>
            </a:p>
            <a:p>
              <a:pPr>
                <a:spcBef>
                  <a:spcPts val="600"/>
                </a:spcBef>
                <a:defRPr/>
              </a:pPr>
              <a:r>
                <a:rPr lang="zh-CN" altLang="en-US" sz="1327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人</a:t>
              </a:r>
              <a:r>
                <a:rPr lang="zh-CN" altLang="en-US" sz="1327" ker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脸识别</a:t>
              </a:r>
              <a:r>
                <a:rPr lang="en-US" altLang="zh-CN" sz="1327" ker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LFW</a:t>
              </a:r>
              <a:r>
                <a:rPr lang="zh-CN" altLang="en-US" sz="1327" ker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  <a:sym typeface="Arial" pitchFamily="34" charset="0"/>
                </a:rPr>
                <a:t>准确率</a:t>
              </a:r>
              <a:r>
                <a:rPr lang="en-US" altLang="zh-CN" sz="1327" kern="0">
                  <a:solidFill>
                    <a:srgbClr val="FF66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  <a:sym typeface="Arial" pitchFamily="34" charset="0"/>
                </a:rPr>
                <a:t>99.8%</a:t>
              </a:r>
              <a:r>
                <a:rPr lang="zh-CN" altLang="en-US" sz="1327" kern="0">
                  <a:solidFill>
                    <a:srgbClr val="FF66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  <a:sym typeface="Arial" pitchFamily="34" charset="0"/>
                </a:rPr>
                <a:t>世界第一</a:t>
              </a:r>
              <a:endParaRPr lang="en-US" altLang="zh-CN" sz="1327" kern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Arial" pitchFamily="34" charset="0"/>
              </a:endParaRPr>
            </a:p>
            <a:p>
              <a:pPr>
                <a:spcBef>
                  <a:spcPts val="600"/>
                </a:spcBef>
                <a:defRPr/>
              </a:pPr>
              <a:r>
                <a:rPr lang="zh-CN" altLang="en-US" sz="1327" ker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  <a:sym typeface="Arial" pitchFamily="34" charset="0"/>
                </a:rPr>
                <a:t>准确率</a:t>
              </a:r>
              <a:r>
                <a:rPr lang="en-US" altLang="zh-CN" sz="1327" kern="0">
                  <a:solidFill>
                    <a:srgbClr val="FF66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  <a:sym typeface="Arial" pitchFamily="34" charset="0"/>
                </a:rPr>
                <a:t>99.7%</a:t>
              </a:r>
              <a:r>
                <a:rPr lang="zh-CN" altLang="en-US" sz="1327" ker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  <a:sym typeface="Arial" pitchFamily="34" charset="0"/>
                </a:rPr>
                <a:t>以上，全球领先</a:t>
              </a:r>
              <a:endParaRPr lang="en-US" altLang="zh-CN" sz="1327" ker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Arial" pitchFamily="34" charset="0"/>
              </a:endParaRPr>
            </a:p>
            <a:p>
              <a:pPr>
                <a:spcBef>
                  <a:spcPts val="600"/>
                </a:spcBef>
                <a:defRPr/>
              </a:pPr>
              <a:r>
                <a:rPr lang="en-US" altLang="zh-CN" sz="1327" ker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  <a:sym typeface="Arial" pitchFamily="34" charset="0"/>
                </a:rPr>
                <a:t>54</a:t>
              </a:r>
              <a:r>
                <a:rPr lang="zh-CN" altLang="en-US" sz="1327" ker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  <a:sym typeface="Arial" pitchFamily="34" charset="0"/>
                </a:rPr>
                <a:t>种复杂微表情</a:t>
              </a:r>
              <a:r>
                <a:rPr lang="en-US" altLang="zh-CN" sz="1327" kern="0">
                  <a:solidFill>
                    <a:srgbClr val="FF66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  <a:sym typeface="Arial" pitchFamily="34" charset="0"/>
                </a:rPr>
                <a:t>1</a:t>
              </a:r>
              <a:r>
                <a:rPr lang="zh-CN" altLang="en-US" sz="1327" kern="0">
                  <a:solidFill>
                    <a:srgbClr val="FF66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  <a:sym typeface="Arial" pitchFamily="34" charset="0"/>
                </a:rPr>
                <a:t>秒</a:t>
              </a:r>
              <a:r>
                <a:rPr lang="zh-CN" altLang="en-US" sz="1327" ker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  <a:sym typeface="Arial" pitchFamily="34" charset="0"/>
                </a:rPr>
                <a:t>识别</a:t>
              </a:r>
              <a:endParaRPr lang="en-US" altLang="zh-CN" sz="1327" ker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Arial" pitchFamily="34" charset="0"/>
              </a:endParaRPr>
            </a:p>
            <a:p>
              <a:pPr>
                <a:spcBef>
                  <a:spcPts val="600"/>
                </a:spcBef>
                <a:defRPr/>
              </a:pPr>
              <a:r>
                <a:rPr lang="zh-CN" altLang="en-US" sz="1327" ker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  <a:sym typeface="Arial" pitchFamily="34" charset="0"/>
                </a:rPr>
                <a:t> </a:t>
              </a:r>
              <a:endParaRPr lang="en-US" altLang="zh-CN" sz="1327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Arial" pitchFamily="34" charset="0"/>
              </a:endParaRPr>
            </a:p>
          </p:txBody>
        </p:sp>
        <p:sp>
          <p:nvSpPr>
            <p:cNvPr id="10" name="TextBox 58"/>
            <p:cNvSpPr txBox="1"/>
            <p:nvPr/>
          </p:nvSpPr>
          <p:spPr>
            <a:xfrm>
              <a:off x="3228245" y="4199548"/>
              <a:ext cx="3446850" cy="1421301"/>
            </a:xfrm>
            <a:prstGeom prst="rect">
              <a:avLst/>
            </a:prstGeom>
            <a:noFill/>
            <a:ln w="28575">
              <a:noFill/>
            </a:ln>
            <a:effectLst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285750" indent="-285750">
                <a:spcBef>
                  <a:spcPts val="300"/>
                </a:spcBef>
                <a:buClr>
                  <a:schemeClr val="bg1"/>
                </a:buClr>
                <a:buFont typeface="Arial" panose="020B0604020202020204" pitchFamily="34" charset="0"/>
                <a:buChar char="•"/>
                <a:defRPr sz="1600" b="1">
                  <a:solidFill>
                    <a:srgbClr val="F05A23"/>
                  </a:solidFill>
                  <a:latin typeface="Arial" panose="020B0604020202020204" pitchFamily="34" charset="0"/>
                  <a:ea typeface="华文楷体" panose="02010600040101010101" pitchFamily="2" charset="-122"/>
                  <a:cs typeface="Arial" panose="020B0604020202020204" pitchFamily="34" charset="0"/>
                </a:defRPr>
              </a:lvl1pPr>
            </a:lstStyle>
            <a:p>
              <a:pPr marL="0" indent="0">
                <a:spcBef>
                  <a:spcPts val="600"/>
                </a:spcBef>
                <a:buClrTx/>
                <a:buNone/>
              </a:pPr>
              <a:r>
                <a:rPr lang="zh-CN" altLang="en-US" sz="1327" b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外部数据</a:t>
              </a:r>
              <a:r>
                <a:rPr lang="en-US" altLang="zh-CN" sz="1327" b="0" dirty="0">
                  <a:solidFill>
                    <a:srgbClr val="FF66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1000+</a:t>
              </a:r>
              <a:r>
                <a:rPr lang="zh-CN" altLang="en-US" sz="1327" b="0" dirty="0">
                  <a:solidFill>
                    <a:srgbClr val="FF66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亿</a:t>
              </a:r>
              <a:r>
                <a:rPr lang="zh-CN" altLang="en-US" sz="1327" b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条</a:t>
              </a:r>
              <a:endParaRPr lang="en-US" altLang="zh-CN" sz="1327" b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endParaRPr>
            </a:p>
            <a:p>
              <a:pPr marL="0" indent="0">
                <a:spcBef>
                  <a:spcPts val="600"/>
                </a:spcBef>
                <a:buClrTx/>
                <a:buNone/>
              </a:pPr>
              <a:r>
                <a:rPr lang="en-US" altLang="zh-CN" sz="1327" b="0" dirty="0">
                  <a:solidFill>
                    <a:srgbClr val="FF66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lt"/>
                </a:rPr>
                <a:t>8.8</a:t>
              </a:r>
              <a:r>
                <a:rPr lang="zh-CN" altLang="en-US" sz="1327" b="0" dirty="0">
                  <a:solidFill>
                    <a:srgbClr val="FF66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lt"/>
                </a:rPr>
                <a:t>亿</a:t>
              </a:r>
              <a:r>
                <a:rPr lang="zh-CN" altLang="en-US" sz="1327" b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lt"/>
                </a:rPr>
                <a:t>用户信息数据</a:t>
              </a:r>
              <a:endParaRPr lang="en-US" altLang="zh-CN" sz="1327" b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endParaRPr>
            </a:p>
            <a:p>
              <a:pPr marL="0" indent="0">
                <a:spcBef>
                  <a:spcPts val="600"/>
                </a:spcBef>
                <a:buClrTx/>
                <a:buNone/>
              </a:pPr>
              <a:r>
                <a:rPr lang="zh-CN" altLang="en-US" sz="1327" b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lt"/>
                </a:rPr>
                <a:t>流感、手足口病预测精度</a:t>
              </a:r>
              <a:r>
                <a:rPr lang="en-US" altLang="zh-CN" sz="1327" b="0" dirty="0">
                  <a:solidFill>
                    <a:srgbClr val="FF66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lt"/>
                </a:rPr>
                <a:t>90%</a:t>
              </a:r>
              <a:r>
                <a:rPr lang="zh-CN" altLang="en-US" sz="1327" b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lt"/>
                </a:rPr>
                <a:t>以上</a:t>
              </a:r>
              <a:endParaRPr lang="en-US" altLang="zh-CN" sz="1327" b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endParaRPr>
            </a:p>
            <a:p>
              <a:pPr marL="0" indent="0">
                <a:spcBef>
                  <a:spcPts val="600"/>
                </a:spcBef>
                <a:buClrTx/>
                <a:buNone/>
              </a:pPr>
              <a:r>
                <a:rPr lang="zh-CN" altLang="en-US" sz="1327" b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瑞士 “</a:t>
              </a:r>
              <a:r>
                <a:rPr lang="en-US" altLang="zh-CN" sz="1327" b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AI</a:t>
              </a:r>
              <a:r>
                <a:rPr lang="zh-CN" altLang="en-US" sz="1327" b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作曲”</a:t>
              </a:r>
              <a:r>
                <a:rPr lang="zh-CN" altLang="en-US" sz="1327" b="0" dirty="0">
                  <a:solidFill>
                    <a:srgbClr val="FF66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全球第一</a:t>
              </a:r>
              <a:endParaRPr lang="en-US" altLang="zh-CN" sz="1327" b="0" dirty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0" indent="0" defTabSz="866921">
                <a:spcBef>
                  <a:spcPts val="569"/>
                </a:spcBef>
                <a:buClrTx/>
                <a:buNone/>
                <a:defRPr/>
              </a:pPr>
              <a:r>
                <a:rPr lang="en-US" altLang="zh-CN" sz="1327" b="0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LUNA</a:t>
              </a:r>
              <a:r>
                <a:rPr lang="zh-CN" altLang="en-US" sz="1327" b="0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读片</a:t>
              </a:r>
              <a:r>
                <a:rPr lang="en-US" altLang="zh-CN" sz="1327" b="0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zh-CN" altLang="en-US" sz="1327" b="0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评测</a:t>
              </a:r>
              <a:r>
                <a:rPr lang="zh-CN" altLang="en-US" sz="1327" b="0" kern="0" dirty="0">
                  <a:solidFill>
                    <a:srgbClr val="FF66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全球第一</a:t>
              </a:r>
              <a:endParaRPr lang="en-US" altLang="zh-CN" sz="1327" b="0" kern="0" dirty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TextBox 58"/>
            <p:cNvSpPr txBox="1"/>
            <p:nvPr/>
          </p:nvSpPr>
          <p:spPr>
            <a:xfrm>
              <a:off x="6334406" y="4188444"/>
              <a:ext cx="2752525" cy="1702483"/>
            </a:xfrm>
            <a:prstGeom prst="rect">
              <a:avLst/>
            </a:prstGeom>
            <a:noFill/>
            <a:ln w="28575"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en-US" altLang="zh-CN" sz="1327" dirty="0">
                  <a:solidFill>
                    <a:srgbClr val="FF66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1.5</a:t>
              </a:r>
              <a:r>
                <a:rPr lang="zh-CN" altLang="en-US" sz="1327" dirty="0">
                  <a:solidFill>
                    <a:srgbClr val="FF66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万</a:t>
              </a:r>
              <a:r>
                <a:rPr lang="zh-CN" altLang="en-US" sz="1327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节点部署</a:t>
              </a:r>
              <a:endParaRPr lang="en-US" altLang="zh-CN" sz="1327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  <a:p>
              <a:pPr>
                <a:spcBef>
                  <a:spcPts val="600"/>
                </a:spcBef>
              </a:pPr>
              <a:r>
                <a:rPr lang="zh-CN" altLang="en-US" sz="1327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效率提升</a:t>
              </a:r>
              <a:r>
                <a:rPr lang="en-US" altLang="zh-CN" sz="1327" dirty="0">
                  <a:solidFill>
                    <a:srgbClr val="FF66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50%-100%</a:t>
              </a:r>
            </a:p>
            <a:p>
              <a:pPr defTabSz="866921">
                <a:spcBef>
                  <a:spcPts val="569"/>
                </a:spcBef>
              </a:pPr>
              <a:r>
                <a:rPr lang="zh-CN" altLang="en-US" sz="1327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金融区块链平台</a:t>
              </a:r>
              <a:r>
                <a:rPr lang="zh-CN" altLang="en-US" sz="1327" dirty="0">
                  <a:solidFill>
                    <a:srgbClr val="FF66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全球最大</a:t>
              </a:r>
              <a:endParaRPr lang="en-US" altLang="zh-CN" sz="1327" dirty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  <a:p>
              <a:pPr defTabSz="866921">
                <a:spcBef>
                  <a:spcPts val="569"/>
                </a:spcBef>
              </a:pPr>
              <a:r>
                <a:rPr lang="zh-CN" altLang="en-US" sz="1327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首创国际框架标准</a:t>
              </a:r>
            </a:p>
            <a:p>
              <a:pPr defTabSz="866921">
                <a:spcBef>
                  <a:spcPts val="569"/>
                </a:spcBef>
              </a:pPr>
              <a:r>
                <a:rPr lang="zh-CN" altLang="en-US" sz="1327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覆盖</a:t>
              </a:r>
              <a:r>
                <a:rPr lang="en-US" altLang="zh-CN" sz="1327" dirty="0">
                  <a:solidFill>
                    <a:srgbClr val="FF66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12</a:t>
              </a:r>
              <a:r>
                <a:rPr lang="zh-CN" altLang="en-US" sz="1327" dirty="0">
                  <a:solidFill>
                    <a:srgbClr val="FF66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万亿</a:t>
              </a:r>
              <a:r>
                <a:rPr lang="zh-CN" altLang="en-US" sz="1327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交易资产</a:t>
              </a:r>
              <a:endParaRPr lang="en-US" altLang="zh-CN" sz="1327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  <a:p>
              <a:pPr marL="265077" indent="-265077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endParaRPr lang="en-US" altLang="zh-CN" sz="1327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2" name="TextBox 58"/>
            <p:cNvSpPr txBox="1"/>
            <p:nvPr/>
          </p:nvSpPr>
          <p:spPr>
            <a:xfrm>
              <a:off x="9299234" y="4086394"/>
              <a:ext cx="2661058" cy="1625535"/>
            </a:xfrm>
            <a:prstGeom prst="rect">
              <a:avLst/>
            </a:prstGeom>
            <a:noFill/>
            <a:ln w="28575"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en-US" altLang="zh-CN" sz="1327">
                  <a:solidFill>
                    <a:srgbClr val="FF66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200+</a:t>
              </a:r>
              <a:r>
                <a:rPr lang="zh-CN" altLang="en-US" sz="1327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城市</a:t>
              </a:r>
              <a:endParaRPr lang="en-US" altLang="zh-CN" sz="1327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  <a:p>
              <a:pPr>
                <a:spcBef>
                  <a:spcPts val="600"/>
                </a:spcBef>
              </a:pPr>
              <a:r>
                <a:rPr lang="en-US" altLang="zh-CN" sz="1327">
                  <a:solidFill>
                    <a:srgbClr val="FF66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4</a:t>
              </a:r>
              <a:r>
                <a:rPr lang="zh-CN" altLang="en-US" sz="1327" dirty="0">
                  <a:solidFill>
                    <a:srgbClr val="FF66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亿</a:t>
              </a:r>
              <a:r>
                <a:rPr lang="en-US" altLang="zh-CN" sz="1327" dirty="0">
                  <a:solidFill>
                    <a:srgbClr val="FF66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+</a:t>
              </a:r>
              <a:r>
                <a:rPr kumimoji="1" lang="zh-CN" altLang="en-US" sz="1327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互联网用户</a:t>
              </a:r>
            </a:p>
            <a:p>
              <a:pPr>
                <a:spcBef>
                  <a:spcPts val="600"/>
                </a:spcBef>
              </a:pPr>
              <a:r>
                <a:rPr lang="en-US" altLang="zh-CN" sz="1327">
                  <a:solidFill>
                    <a:srgbClr val="FF66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1800+</a:t>
              </a:r>
              <a:r>
                <a:rPr lang="zh-CN" altLang="en-US" sz="1327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金融机构</a:t>
              </a:r>
              <a:endParaRPr lang="en-US" altLang="zh-CN" sz="1327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  <a:p>
              <a:pPr>
                <a:spcBef>
                  <a:spcPts val="600"/>
                </a:spcBef>
              </a:pPr>
              <a:r>
                <a:rPr lang="en-US" altLang="zh-CN" sz="1327">
                  <a:solidFill>
                    <a:srgbClr val="FF66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15</a:t>
              </a:r>
              <a:r>
                <a:rPr lang="zh-CN" altLang="en-US" sz="1327">
                  <a:solidFill>
                    <a:srgbClr val="FF66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分钟</a:t>
              </a:r>
              <a:r>
                <a:rPr lang="en-US" altLang="zh-CN" sz="1327">
                  <a:solidFill>
                    <a:srgbClr val="FF66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1</a:t>
              </a:r>
              <a:r>
                <a:rPr lang="zh-CN" altLang="en-US" sz="1327">
                  <a:solidFill>
                    <a:srgbClr val="FF66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人</a:t>
              </a:r>
              <a:r>
                <a:rPr lang="zh-CN" altLang="en-US" sz="1327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实现</a:t>
              </a:r>
              <a:r>
                <a:rPr lang="en-US" altLang="zh-CN" sz="1327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1</a:t>
              </a:r>
              <a:r>
                <a:rPr lang="zh-CN" altLang="en-US" sz="1327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家银行、</a:t>
              </a:r>
              <a:r>
                <a:rPr lang="en-US" altLang="zh-CN" sz="1327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10</a:t>
              </a:r>
              <a:r>
                <a:rPr lang="zh-CN" altLang="en-US" sz="1327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系统、</a:t>
              </a:r>
              <a:r>
                <a:rPr lang="en-US" altLang="zh-CN" sz="1327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60</a:t>
              </a:r>
              <a:r>
                <a:rPr lang="zh-CN" altLang="en-US" sz="1327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主机两地三中心部署</a:t>
              </a:r>
              <a:endParaRPr lang="en-US" altLang="zh-CN" sz="1327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  <a:p>
              <a:pPr>
                <a:spcBef>
                  <a:spcPts val="600"/>
                </a:spcBef>
              </a:pPr>
              <a:r>
                <a:rPr lang="en-US" altLang="zh-CN" sz="1327">
                  <a:solidFill>
                    <a:srgbClr val="FF66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8</a:t>
              </a:r>
              <a:r>
                <a:rPr lang="zh-CN" altLang="en-US" sz="1327">
                  <a:solidFill>
                    <a:srgbClr val="FF66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项</a:t>
              </a:r>
              <a:r>
                <a:rPr lang="zh-CN" altLang="en-US" sz="1327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国内外权威安全认证</a:t>
              </a:r>
              <a:endParaRPr kumimoji="1" lang="zh-CN" altLang="en-US" sz="1327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pic>
          <p:nvPicPr>
            <p:cNvPr id="13" name="Picture 4"/>
            <p:cNvPicPr>
              <a:picLocks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0509" y="1913258"/>
              <a:ext cx="2632303" cy="21441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" name="Picture 409"/>
            <p:cNvPicPr>
              <a:picLocks noChangeArrowheads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5437" y="1913258"/>
              <a:ext cx="2632303" cy="21935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" name="图片 14"/>
            <p:cNvPicPr>
              <a:picLocks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327484" y="1913258"/>
              <a:ext cx="2632303" cy="2193586"/>
            </a:xfrm>
            <a:prstGeom prst="rect">
              <a:avLst/>
            </a:prstGeom>
          </p:spPr>
        </p:pic>
        <p:pic>
          <p:nvPicPr>
            <p:cNvPr id="16" name="图片 15"/>
            <p:cNvPicPr>
              <a:picLocks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322348" y="1913258"/>
              <a:ext cx="2581258" cy="2193586"/>
            </a:xfrm>
            <a:prstGeom prst="rect">
              <a:avLst/>
            </a:prstGeom>
          </p:spPr>
        </p:pic>
        <p:sp>
          <p:nvSpPr>
            <p:cNvPr id="17" name="流程图: 联系 16"/>
            <p:cNvSpPr/>
            <p:nvPr/>
          </p:nvSpPr>
          <p:spPr>
            <a:xfrm>
              <a:off x="56160" y="842917"/>
              <a:ext cx="444365" cy="444365"/>
            </a:xfrm>
            <a:prstGeom prst="flowChartConnector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707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1</a:t>
              </a:r>
              <a:endParaRPr lang="zh-CN" altLang="en-US" sz="1707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8" name="流程图: 联系 17"/>
            <p:cNvSpPr/>
            <p:nvPr/>
          </p:nvSpPr>
          <p:spPr>
            <a:xfrm>
              <a:off x="3075666" y="842917"/>
              <a:ext cx="444365" cy="444365"/>
            </a:xfrm>
            <a:prstGeom prst="flowChartConnector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707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2</a:t>
              </a:r>
              <a:endParaRPr lang="zh-CN" altLang="en-US" sz="1707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9" name="流程图: 联系 18"/>
            <p:cNvSpPr/>
            <p:nvPr/>
          </p:nvSpPr>
          <p:spPr>
            <a:xfrm>
              <a:off x="6095172" y="851384"/>
              <a:ext cx="444365" cy="444365"/>
            </a:xfrm>
            <a:prstGeom prst="flowChartConnector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707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3</a:t>
              </a:r>
              <a:endParaRPr lang="zh-CN" altLang="en-US" sz="1707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20" name="流程图: 联系 19"/>
            <p:cNvSpPr/>
            <p:nvPr/>
          </p:nvSpPr>
          <p:spPr>
            <a:xfrm>
              <a:off x="9114678" y="809049"/>
              <a:ext cx="444365" cy="444365"/>
            </a:xfrm>
            <a:prstGeom prst="flowChartConnector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707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4</a:t>
              </a:r>
              <a:endParaRPr lang="zh-CN" altLang="en-US" sz="1707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sp>
        <p:nvSpPr>
          <p:cNvPr id="32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25956" y="372829"/>
            <a:ext cx="8866960" cy="582613"/>
          </a:xfrm>
        </p:spPr>
        <p:txBody>
          <a:bodyPr/>
          <a:lstStyle/>
          <a:p>
            <a:r>
              <a:rPr lang="zh-CN" altLang="en-US" dirty="0"/>
              <a:t>平安全球领先的四大科技创新核心技术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264536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255"/>
            <a:fld id="{D9031528-5AE3-48B4-B7AE-562877B1C66F}" type="slidenum">
              <a: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</a:rPr>
              <a:pPr defTabSz="914255"/>
              <a:t>27</a:t>
            </a:fld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>
          <a:xfrm>
            <a:off x="425956" y="372829"/>
            <a:ext cx="6468760" cy="582613"/>
          </a:xfrm>
        </p:spPr>
        <p:txBody>
          <a:bodyPr/>
          <a:lstStyle/>
          <a:p>
            <a:r>
              <a:rPr lang="zh-CN" altLang="en-US" dirty="0"/>
              <a:t>平安“</a:t>
            </a:r>
            <a:r>
              <a:rPr lang="en-US" altLang="zh-CN" dirty="0"/>
              <a:t>1+N</a:t>
            </a:r>
            <a:r>
              <a:rPr lang="zh-CN" altLang="en-US" dirty="0"/>
              <a:t>”智慧城市云平台</a:t>
            </a:r>
          </a:p>
        </p:txBody>
      </p:sp>
      <p:sp>
        <p:nvSpPr>
          <p:cNvPr id="83" name="矩形 82"/>
          <p:cNvSpPr/>
          <p:nvPr/>
        </p:nvSpPr>
        <p:spPr>
          <a:xfrm>
            <a:off x="0" y="5348762"/>
            <a:ext cx="12192000" cy="389216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</a:ln>
          <a:effectLst/>
        </p:spPr>
        <p:txBody>
          <a:bodyPr rtlCol="0" anchor="ctr"/>
          <a:lstStyle/>
          <a:p>
            <a:pPr algn="ctr" defTabSz="914277">
              <a:defRPr/>
            </a:pPr>
            <a:endParaRPr lang="zh-CN" altLang="en-US" sz="1799" b="1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643689" y="5381581"/>
            <a:ext cx="1131928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平安依托技术、人才、资金、场景、数据等方面的优势，借助众多全球领先的科技创新及应用，打造中国“智慧城市”典范</a:t>
            </a:r>
            <a:endParaRPr lang="zh-CN" altLang="en-US" sz="1600" b="1">
              <a:solidFill>
                <a:schemeClr val="bg1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375469"/>
            <a:ext cx="10058400" cy="3848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4244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973E1-D17B-714B-9310-6C2036E52D99}" type="slidenum">
              <a:rPr kumimoji="1" lang="zh-CN" altLang="en-US" smtClean="0"/>
              <a:t>28</a:t>
            </a:fld>
            <a:endParaRPr kumimoji="1"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159271" y="1454933"/>
            <a:ext cx="1008993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  <a:buFont typeface="Arial" charset="0"/>
              <a:buNone/>
            </a:pPr>
            <a:r>
              <a:rPr lang="zh-CN" altLang="en-US" sz="7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谢 谢！</a:t>
            </a:r>
            <a:endParaRPr lang="en-US" altLang="zh-CN" sz="7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198042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A_BrianCrain - Butterfly Waltz">
            <a:hlinkClick r:id="" action="ppaction://media"/>
          </p:cNvPr>
          <p:cNvPicPr>
            <a:picLocks noChangeAspect="1"/>
          </p:cNvPicPr>
          <p:nvPr>
            <a:audioFile r:link="rId2"/>
            <p:custDataLst>
              <p:tags r:id="rId3"/>
            </p:custDataLst>
            <p:extLst>
              <p:ext uri="{DAA4B4D4-6D71-4841-9C94-3DE7FCFB9230}">
                <p14:media xmlns:p14="http://schemas.microsoft.com/office/powerpoint/2010/main" r:embed="rId1">
                  <p14:fade in="250" out="250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-1154756" y="3146257"/>
            <a:ext cx="609600" cy="60960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5" name="PA_BrianCrain - Butterfly Waltz">
            <a:hlinkClick r:id="" action="ppaction://media"/>
          </p:cNvPr>
          <p:cNvPicPr>
            <a:picLocks noChangeAspect="1"/>
          </p:cNvPicPr>
          <p:nvPr>
            <a:audioFile r:link="rId2"/>
            <p:custDataLst>
              <p:tags r:id="rId4"/>
            </p:custDataLst>
            <p:extLst>
              <p:ext uri="{DAA4B4D4-6D71-4841-9C94-3DE7FCFB9230}">
                <p14:media xmlns:p14="http://schemas.microsoft.com/office/powerpoint/2010/main" r:embed="rId1">
                  <p14:fade in="250" out="250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-1154756" y="3146257"/>
            <a:ext cx="609600" cy="609600"/>
          </a:xfrm>
          <a:prstGeom prst="rect">
            <a:avLst/>
          </a:prstGeom>
        </p:spPr>
      </p:pic>
      <p:sp>
        <p:nvSpPr>
          <p:cNvPr id="36" name="PA_文本框 6"/>
          <p:cNvSpPr txBox="1"/>
          <p:nvPr/>
        </p:nvSpPr>
        <p:spPr>
          <a:xfrm>
            <a:off x="4121900" y="889097"/>
            <a:ext cx="393569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9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庞门正道标题体" panose="02010600030101010101" pitchFamily="2" charset="-122"/>
                <a:ea typeface="庞门正道标题体" panose="02010600030101010101" pitchFamily="2" charset="-122"/>
              </a:rPr>
              <a:t>2017</a:t>
            </a:r>
            <a:r>
              <a:rPr lang="zh-CN" altLang="en-US" sz="4800" b="1" dirty="0">
                <a:latin typeface="庞门正道标题体" panose="02010600030101010101" pitchFamily="2" charset="-122"/>
                <a:ea typeface="庞门正道标题体" panose="02010600030101010101" pitchFamily="2" charset="-122"/>
              </a:rPr>
              <a:t>年</a:t>
            </a:r>
          </a:p>
        </p:txBody>
      </p:sp>
      <p:sp>
        <p:nvSpPr>
          <p:cNvPr id="37" name="PA_文本框 7"/>
          <p:cNvSpPr txBox="1"/>
          <p:nvPr/>
        </p:nvSpPr>
        <p:spPr>
          <a:xfrm>
            <a:off x="3438867" y="2353982"/>
            <a:ext cx="53142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4000" dirty="0">
                <a:latin typeface="庞门正道标题体" panose="02010600030101010101" pitchFamily="2" charset="-122"/>
                <a:ea typeface="庞门正道标题体" panose="02010600030101010101" pitchFamily="2" charset="-122"/>
              </a:rPr>
              <a:t>公共交通行业狼烟四起</a:t>
            </a:r>
            <a:endParaRPr lang="en-US" altLang="zh-CN" sz="4000" dirty="0">
              <a:latin typeface="庞门正道标题体" panose="02010600030101010101" pitchFamily="2" charset="-122"/>
              <a:ea typeface="庞门正道标题体" panose="02010600030101010101" pitchFamily="2" charset="-122"/>
            </a:endParaRPr>
          </a:p>
        </p:txBody>
      </p:sp>
      <p:pic>
        <p:nvPicPr>
          <p:cNvPr id="38" name="图片 37"/>
          <p:cNvPicPr>
            <a:picLocks noChangeAspect="1"/>
          </p:cNvPicPr>
          <p:nvPr/>
        </p:nvPicPr>
        <p:blipFill rotWithShape="1">
          <a:blip r:embed="rId8" cstate="print">
            <a:grayscl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6259" r="625" b="12656"/>
          <a:stretch/>
        </p:blipFill>
        <p:spPr>
          <a:xfrm>
            <a:off x="-2412" y="589314"/>
            <a:ext cx="12192000" cy="6267450"/>
          </a:xfrm>
          <a:prstGeom prst="rect">
            <a:avLst/>
          </a:prstGeom>
        </p:spPr>
      </p:pic>
      <p:pic>
        <p:nvPicPr>
          <p:cNvPr id="39" name="图片 38"/>
          <p:cNvPicPr>
            <a:picLocks noChangeAspect="1"/>
          </p:cNvPicPr>
          <p:nvPr/>
        </p:nvPicPr>
        <p:blipFill>
          <a:blip r:embed="rId10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2244" y="-7045"/>
            <a:ext cx="395109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735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audio>
              <p:cMediaNode vol="80000" numSld="999" showWhenStopped="0">
                <p:cTn id="2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5"/>
                </p:tgtEl>
              </p:cMediaNode>
            </p:audio>
            <p:audio>
              <p:cMediaNode vol="80000" numSld="999" showWhenStopped="0">
                <p:cTn id="3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>
          <a:xfrm>
            <a:off x="2432541" y="1152597"/>
            <a:ext cx="1316214" cy="1316887"/>
            <a:chOff x="4350227" y="4633220"/>
            <a:chExt cx="1316214" cy="1316887"/>
          </a:xfrm>
        </p:grpSpPr>
        <p:sp>
          <p:nvSpPr>
            <p:cNvPr id="29" name="Freeform 73"/>
            <p:cNvSpPr>
              <a:spLocks/>
            </p:cNvSpPr>
            <p:nvPr/>
          </p:nvSpPr>
          <p:spPr bwMode="auto">
            <a:xfrm>
              <a:off x="4350227" y="4633220"/>
              <a:ext cx="1316214" cy="1316887"/>
            </a:xfrm>
            <a:custGeom>
              <a:avLst/>
              <a:gdLst>
                <a:gd name="T0" fmla="*/ 695 w 827"/>
                <a:gd name="T1" fmla="*/ 652 h 827"/>
                <a:gd name="T2" fmla="*/ 652 w 827"/>
                <a:gd name="T3" fmla="*/ 132 h 827"/>
                <a:gd name="T4" fmla="*/ 132 w 827"/>
                <a:gd name="T5" fmla="*/ 175 h 827"/>
                <a:gd name="T6" fmla="*/ 175 w 827"/>
                <a:gd name="T7" fmla="*/ 695 h 827"/>
                <a:gd name="T8" fmla="*/ 695 w 827"/>
                <a:gd name="T9" fmla="*/ 652 h 8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7" h="827">
                  <a:moveTo>
                    <a:pt x="695" y="652"/>
                  </a:moveTo>
                  <a:cubicBezTo>
                    <a:pt x="827" y="496"/>
                    <a:pt x="807" y="263"/>
                    <a:pt x="652" y="132"/>
                  </a:cubicBezTo>
                  <a:cubicBezTo>
                    <a:pt x="496" y="0"/>
                    <a:pt x="264" y="19"/>
                    <a:pt x="132" y="175"/>
                  </a:cubicBezTo>
                  <a:cubicBezTo>
                    <a:pt x="0" y="330"/>
                    <a:pt x="20" y="563"/>
                    <a:pt x="175" y="695"/>
                  </a:cubicBezTo>
                  <a:cubicBezTo>
                    <a:pt x="331" y="827"/>
                    <a:pt x="563" y="807"/>
                    <a:pt x="695" y="65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0" name="Freeform 74"/>
            <p:cNvSpPr>
              <a:spLocks/>
            </p:cNvSpPr>
            <p:nvPr/>
          </p:nvSpPr>
          <p:spPr bwMode="auto">
            <a:xfrm>
              <a:off x="4428325" y="4711317"/>
              <a:ext cx="1160019" cy="1160692"/>
            </a:xfrm>
            <a:custGeom>
              <a:avLst/>
              <a:gdLst>
                <a:gd name="T0" fmla="*/ 613 w 729"/>
                <a:gd name="T1" fmla="*/ 575 h 729"/>
                <a:gd name="T2" fmla="*/ 575 w 729"/>
                <a:gd name="T3" fmla="*/ 116 h 729"/>
                <a:gd name="T4" fmla="*/ 116 w 729"/>
                <a:gd name="T5" fmla="*/ 154 h 729"/>
                <a:gd name="T6" fmla="*/ 154 w 729"/>
                <a:gd name="T7" fmla="*/ 613 h 729"/>
                <a:gd name="T8" fmla="*/ 613 w 729"/>
                <a:gd name="T9" fmla="*/ 575 h 7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9" h="729">
                  <a:moveTo>
                    <a:pt x="613" y="575"/>
                  </a:moveTo>
                  <a:cubicBezTo>
                    <a:pt x="729" y="437"/>
                    <a:pt x="712" y="232"/>
                    <a:pt x="575" y="116"/>
                  </a:cubicBezTo>
                  <a:cubicBezTo>
                    <a:pt x="438" y="0"/>
                    <a:pt x="232" y="17"/>
                    <a:pt x="116" y="154"/>
                  </a:cubicBezTo>
                  <a:cubicBezTo>
                    <a:pt x="0" y="291"/>
                    <a:pt x="17" y="497"/>
                    <a:pt x="154" y="613"/>
                  </a:cubicBezTo>
                  <a:cubicBezTo>
                    <a:pt x="291" y="729"/>
                    <a:pt x="497" y="712"/>
                    <a:pt x="613" y="575"/>
                  </a:cubicBezTo>
                  <a:close/>
                </a:path>
              </a:pathLst>
            </a:custGeom>
            <a:solidFill>
              <a:srgbClr val="3E97D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pic>
          <p:nvPicPr>
            <p:cNvPr id="31" name="图片 3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26144" y="4932071"/>
              <a:ext cx="553849" cy="654549"/>
            </a:xfrm>
            <a:prstGeom prst="rect">
              <a:avLst/>
            </a:prstGeom>
          </p:spPr>
        </p:pic>
      </p:grpSp>
      <p:grpSp>
        <p:nvGrpSpPr>
          <p:cNvPr id="39" name="组合 38"/>
          <p:cNvGrpSpPr/>
          <p:nvPr/>
        </p:nvGrpSpPr>
        <p:grpSpPr>
          <a:xfrm>
            <a:off x="5311103" y="1152597"/>
            <a:ext cx="1316214" cy="1316214"/>
            <a:chOff x="4414187" y="2137463"/>
            <a:chExt cx="1316214" cy="1316214"/>
          </a:xfrm>
        </p:grpSpPr>
        <p:sp>
          <p:nvSpPr>
            <p:cNvPr id="44" name="Freeform 70"/>
            <p:cNvSpPr>
              <a:spLocks/>
            </p:cNvSpPr>
            <p:nvPr/>
          </p:nvSpPr>
          <p:spPr bwMode="auto">
            <a:xfrm>
              <a:off x="4414187" y="2137463"/>
              <a:ext cx="1316214" cy="1316214"/>
            </a:xfrm>
            <a:custGeom>
              <a:avLst/>
              <a:gdLst>
                <a:gd name="T0" fmla="*/ 695 w 827"/>
                <a:gd name="T1" fmla="*/ 652 h 827"/>
                <a:gd name="T2" fmla="*/ 652 w 827"/>
                <a:gd name="T3" fmla="*/ 132 h 827"/>
                <a:gd name="T4" fmla="*/ 132 w 827"/>
                <a:gd name="T5" fmla="*/ 175 h 827"/>
                <a:gd name="T6" fmla="*/ 175 w 827"/>
                <a:gd name="T7" fmla="*/ 695 h 827"/>
                <a:gd name="T8" fmla="*/ 695 w 827"/>
                <a:gd name="T9" fmla="*/ 652 h 8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7" h="827">
                  <a:moveTo>
                    <a:pt x="695" y="652"/>
                  </a:moveTo>
                  <a:cubicBezTo>
                    <a:pt x="827" y="496"/>
                    <a:pt x="807" y="263"/>
                    <a:pt x="652" y="132"/>
                  </a:cubicBezTo>
                  <a:cubicBezTo>
                    <a:pt x="496" y="0"/>
                    <a:pt x="264" y="19"/>
                    <a:pt x="132" y="175"/>
                  </a:cubicBezTo>
                  <a:cubicBezTo>
                    <a:pt x="0" y="330"/>
                    <a:pt x="20" y="563"/>
                    <a:pt x="175" y="695"/>
                  </a:cubicBezTo>
                  <a:cubicBezTo>
                    <a:pt x="331" y="827"/>
                    <a:pt x="563" y="807"/>
                    <a:pt x="695" y="65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5" name="Freeform 71"/>
            <p:cNvSpPr>
              <a:spLocks/>
            </p:cNvSpPr>
            <p:nvPr/>
          </p:nvSpPr>
          <p:spPr bwMode="auto">
            <a:xfrm>
              <a:off x="4491611" y="2215560"/>
              <a:ext cx="1160692" cy="1160692"/>
            </a:xfrm>
            <a:custGeom>
              <a:avLst/>
              <a:gdLst>
                <a:gd name="T0" fmla="*/ 613 w 729"/>
                <a:gd name="T1" fmla="*/ 575 h 729"/>
                <a:gd name="T2" fmla="*/ 575 w 729"/>
                <a:gd name="T3" fmla="*/ 116 h 729"/>
                <a:gd name="T4" fmla="*/ 116 w 729"/>
                <a:gd name="T5" fmla="*/ 154 h 729"/>
                <a:gd name="T6" fmla="*/ 154 w 729"/>
                <a:gd name="T7" fmla="*/ 613 h 729"/>
                <a:gd name="T8" fmla="*/ 613 w 729"/>
                <a:gd name="T9" fmla="*/ 575 h 7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9" h="729">
                  <a:moveTo>
                    <a:pt x="613" y="575"/>
                  </a:moveTo>
                  <a:cubicBezTo>
                    <a:pt x="729" y="437"/>
                    <a:pt x="712" y="232"/>
                    <a:pt x="575" y="116"/>
                  </a:cubicBezTo>
                  <a:cubicBezTo>
                    <a:pt x="438" y="0"/>
                    <a:pt x="232" y="17"/>
                    <a:pt x="116" y="154"/>
                  </a:cubicBezTo>
                  <a:cubicBezTo>
                    <a:pt x="0" y="291"/>
                    <a:pt x="17" y="497"/>
                    <a:pt x="154" y="613"/>
                  </a:cubicBezTo>
                  <a:cubicBezTo>
                    <a:pt x="291" y="729"/>
                    <a:pt x="497" y="712"/>
                    <a:pt x="613" y="575"/>
                  </a:cubicBezTo>
                  <a:close/>
                </a:path>
              </a:pathLst>
            </a:custGeom>
            <a:solidFill>
              <a:srgbClr val="09AAF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pic>
          <p:nvPicPr>
            <p:cNvPr id="46" name="图片 4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4957" y="2418624"/>
              <a:ext cx="733019" cy="733019"/>
            </a:xfrm>
            <a:prstGeom prst="rect">
              <a:avLst/>
            </a:prstGeom>
          </p:spPr>
        </p:pic>
      </p:grpSp>
      <p:grpSp>
        <p:nvGrpSpPr>
          <p:cNvPr id="59" name="组合 58"/>
          <p:cNvGrpSpPr/>
          <p:nvPr/>
        </p:nvGrpSpPr>
        <p:grpSpPr>
          <a:xfrm>
            <a:off x="6750383" y="1152597"/>
            <a:ext cx="1316214" cy="1316887"/>
            <a:chOff x="975872" y="1971842"/>
            <a:chExt cx="1316214" cy="1316887"/>
          </a:xfrm>
        </p:grpSpPr>
        <p:sp>
          <p:nvSpPr>
            <p:cNvPr id="62" name="Freeform 76"/>
            <p:cNvSpPr>
              <a:spLocks/>
            </p:cNvSpPr>
            <p:nvPr/>
          </p:nvSpPr>
          <p:spPr bwMode="auto">
            <a:xfrm>
              <a:off x="975872" y="1971842"/>
              <a:ext cx="1316214" cy="1316887"/>
            </a:xfrm>
            <a:custGeom>
              <a:avLst/>
              <a:gdLst>
                <a:gd name="T0" fmla="*/ 695 w 827"/>
                <a:gd name="T1" fmla="*/ 652 h 827"/>
                <a:gd name="T2" fmla="*/ 652 w 827"/>
                <a:gd name="T3" fmla="*/ 132 h 827"/>
                <a:gd name="T4" fmla="*/ 132 w 827"/>
                <a:gd name="T5" fmla="*/ 175 h 827"/>
                <a:gd name="T6" fmla="*/ 175 w 827"/>
                <a:gd name="T7" fmla="*/ 695 h 827"/>
                <a:gd name="T8" fmla="*/ 695 w 827"/>
                <a:gd name="T9" fmla="*/ 652 h 8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7" h="827">
                  <a:moveTo>
                    <a:pt x="695" y="652"/>
                  </a:moveTo>
                  <a:cubicBezTo>
                    <a:pt x="827" y="496"/>
                    <a:pt x="807" y="263"/>
                    <a:pt x="652" y="132"/>
                  </a:cubicBezTo>
                  <a:cubicBezTo>
                    <a:pt x="496" y="0"/>
                    <a:pt x="264" y="19"/>
                    <a:pt x="132" y="175"/>
                  </a:cubicBezTo>
                  <a:cubicBezTo>
                    <a:pt x="0" y="330"/>
                    <a:pt x="20" y="563"/>
                    <a:pt x="175" y="695"/>
                  </a:cubicBezTo>
                  <a:cubicBezTo>
                    <a:pt x="331" y="827"/>
                    <a:pt x="563" y="807"/>
                    <a:pt x="695" y="65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3" name="Freeform 102"/>
            <p:cNvSpPr>
              <a:spLocks/>
            </p:cNvSpPr>
            <p:nvPr/>
          </p:nvSpPr>
          <p:spPr bwMode="auto">
            <a:xfrm>
              <a:off x="1838312" y="2595950"/>
              <a:ext cx="30296" cy="119166"/>
            </a:xfrm>
            <a:custGeom>
              <a:avLst/>
              <a:gdLst>
                <a:gd name="T0" fmla="*/ 10 w 19"/>
                <a:gd name="T1" fmla="*/ 0 h 75"/>
                <a:gd name="T2" fmla="*/ 0 w 19"/>
                <a:gd name="T3" fmla="*/ 5 h 75"/>
                <a:gd name="T4" fmla="*/ 0 w 19"/>
                <a:gd name="T5" fmla="*/ 70 h 75"/>
                <a:gd name="T6" fmla="*/ 10 w 19"/>
                <a:gd name="T7" fmla="*/ 75 h 75"/>
                <a:gd name="T8" fmla="*/ 19 w 19"/>
                <a:gd name="T9" fmla="*/ 60 h 75"/>
                <a:gd name="T10" fmla="*/ 19 w 19"/>
                <a:gd name="T11" fmla="*/ 15 h 75"/>
                <a:gd name="T12" fmla="*/ 10 w 19"/>
                <a:gd name="T13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75">
                  <a:moveTo>
                    <a:pt x="10" y="0"/>
                  </a:moveTo>
                  <a:cubicBezTo>
                    <a:pt x="7" y="0"/>
                    <a:pt x="6" y="2"/>
                    <a:pt x="0" y="5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6" y="73"/>
                    <a:pt x="7" y="75"/>
                    <a:pt x="10" y="75"/>
                  </a:cubicBezTo>
                  <a:cubicBezTo>
                    <a:pt x="15" y="75"/>
                    <a:pt x="19" y="70"/>
                    <a:pt x="19" y="60"/>
                  </a:cubicBezTo>
                  <a:cubicBezTo>
                    <a:pt x="19" y="15"/>
                    <a:pt x="19" y="15"/>
                    <a:pt x="19" y="15"/>
                  </a:cubicBezTo>
                  <a:cubicBezTo>
                    <a:pt x="19" y="5"/>
                    <a:pt x="15" y="0"/>
                    <a:pt x="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4" name="Freeform 103"/>
            <p:cNvSpPr>
              <a:spLocks/>
            </p:cNvSpPr>
            <p:nvPr/>
          </p:nvSpPr>
          <p:spPr bwMode="auto">
            <a:xfrm>
              <a:off x="1426280" y="2569019"/>
              <a:ext cx="92236" cy="175046"/>
            </a:xfrm>
            <a:custGeom>
              <a:avLst/>
              <a:gdLst>
                <a:gd name="T0" fmla="*/ 39 w 58"/>
                <a:gd name="T1" fmla="*/ 82 h 110"/>
                <a:gd name="T2" fmla="*/ 24 w 58"/>
                <a:gd name="T3" fmla="*/ 91 h 110"/>
                <a:gd name="T4" fmla="*/ 20 w 58"/>
                <a:gd name="T5" fmla="*/ 87 h 110"/>
                <a:gd name="T6" fmla="*/ 19 w 58"/>
                <a:gd name="T7" fmla="*/ 79 h 110"/>
                <a:gd name="T8" fmla="*/ 19 w 58"/>
                <a:gd name="T9" fmla="*/ 0 h 110"/>
                <a:gd name="T10" fmla="*/ 0 w 58"/>
                <a:gd name="T11" fmla="*/ 0 h 110"/>
                <a:gd name="T12" fmla="*/ 0 w 58"/>
                <a:gd name="T13" fmla="*/ 85 h 110"/>
                <a:gd name="T14" fmla="*/ 1 w 58"/>
                <a:gd name="T15" fmla="*/ 101 h 110"/>
                <a:gd name="T16" fmla="*/ 15 w 58"/>
                <a:gd name="T17" fmla="*/ 109 h 110"/>
                <a:gd name="T18" fmla="*/ 39 w 58"/>
                <a:gd name="T19" fmla="*/ 96 h 110"/>
                <a:gd name="T20" fmla="*/ 39 w 58"/>
                <a:gd name="T21" fmla="*/ 110 h 110"/>
                <a:gd name="T22" fmla="*/ 58 w 58"/>
                <a:gd name="T23" fmla="*/ 110 h 110"/>
                <a:gd name="T24" fmla="*/ 58 w 58"/>
                <a:gd name="T25" fmla="*/ 0 h 110"/>
                <a:gd name="T26" fmla="*/ 39 w 58"/>
                <a:gd name="T27" fmla="*/ 0 h 110"/>
                <a:gd name="T28" fmla="*/ 39 w 58"/>
                <a:gd name="T29" fmla="*/ 82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8" h="110">
                  <a:moveTo>
                    <a:pt x="39" y="82"/>
                  </a:moveTo>
                  <a:cubicBezTo>
                    <a:pt x="32" y="88"/>
                    <a:pt x="28" y="91"/>
                    <a:pt x="24" y="91"/>
                  </a:cubicBezTo>
                  <a:cubicBezTo>
                    <a:pt x="22" y="91"/>
                    <a:pt x="20" y="90"/>
                    <a:pt x="20" y="87"/>
                  </a:cubicBezTo>
                  <a:cubicBezTo>
                    <a:pt x="19" y="86"/>
                    <a:pt x="19" y="84"/>
                    <a:pt x="19" y="79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93"/>
                    <a:pt x="0" y="98"/>
                    <a:pt x="1" y="101"/>
                  </a:cubicBezTo>
                  <a:cubicBezTo>
                    <a:pt x="3" y="107"/>
                    <a:pt x="9" y="109"/>
                    <a:pt x="15" y="109"/>
                  </a:cubicBezTo>
                  <a:cubicBezTo>
                    <a:pt x="22" y="109"/>
                    <a:pt x="32" y="105"/>
                    <a:pt x="39" y="96"/>
                  </a:cubicBezTo>
                  <a:cubicBezTo>
                    <a:pt x="39" y="110"/>
                    <a:pt x="39" y="110"/>
                    <a:pt x="39" y="110"/>
                  </a:cubicBezTo>
                  <a:cubicBezTo>
                    <a:pt x="58" y="110"/>
                    <a:pt x="58" y="110"/>
                    <a:pt x="58" y="110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39" y="0"/>
                    <a:pt x="39" y="0"/>
                    <a:pt x="39" y="0"/>
                  </a:cubicBezTo>
                  <a:lnTo>
                    <a:pt x="39" y="8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5" name="Freeform 104"/>
            <p:cNvSpPr>
              <a:spLocks noEditPoints="1"/>
            </p:cNvSpPr>
            <p:nvPr/>
          </p:nvSpPr>
          <p:spPr bwMode="auto">
            <a:xfrm>
              <a:off x="1313173" y="2567673"/>
              <a:ext cx="92236" cy="175046"/>
            </a:xfrm>
            <a:custGeom>
              <a:avLst/>
              <a:gdLst>
                <a:gd name="T0" fmla="*/ 24 w 58"/>
                <a:gd name="T1" fmla="*/ 0 h 110"/>
                <a:gd name="T2" fmla="*/ 4 w 58"/>
                <a:gd name="T3" fmla="*/ 11 h 110"/>
                <a:gd name="T4" fmla="*/ 0 w 58"/>
                <a:gd name="T5" fmla="*/ 36 h 110"/>
                <a:gd name="T6" fmla="*/ 0 w 58"/>
                <a:gd name="T7" fmla="*/ 74 h 110"/>
                <a:gd name="T8" fmla="*/ 4 w 58"/>
                <a:gd name="T9" fmla="*/ 99 h 110"/>
                <a:gd name="T10" fmla="*/ 25 w 58"/>
                <a:gd name="T11" fmla="*/ 110 h 110"/>
                <a:gd name="T12" fmla="*/ 50 w 58"/>
                <a:gd name="T13" fmla="*/ 99 h 110"/>
                <a:gd name="T14" fmla="*/ 58 w 58"/>
                <a:gd name="T15" fmla="*/ 74 h 110"/>
                <a:gd name="T16" fmla="*/ 58 w 58"/>
                <a:gd name="T17" fmla="*/ 36 h 110"/>
                <a:gd name="T18" fmla="*/ 49 w 58"/>
                <a:gd name="T19" fmla="*/ 11 h 110"/>
                <a:gd name="T20" fmla="*/ 24 w 58"/>
                <a:gd name="T21" fmla="*/ 0 h 110"/>
                <a:gd name="T22" fmla="*/ 38 w 58"/>
                <a:gd name="T23" fmla="*/ 77 h 110"/>
                <a:gd name="T24" fmla="*/ 29 w 58"/>
                <a:gd name="T25" fmla="*/ 92 h 110"/>
                <a:gd name="T26" fmla="*/ 19 w 58"/>
                <a:gd name="T27" fmla="*/ 77 h 110"/>
                <a:gd name="T28" fmla="*/ 19 w 58"/>
                <a:gd name="T29" fmla="*/ 32 h 110"/>
                <a:gd name="T30" fmla="*/ 29 w 58"/>
                <a:gd name="T31" fmla="*/ 17 h 110"/>
                <a:gd name="T32" fmla="*/ 38 w 58"/>
                <a:gd name="T33" fmla="*/ 32 h 110"/>
                <a:gd name="T34" fmla="*/ 38 w 58"/>
                <a:gd name="T35" fmla="*/ 77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8" h="110">
                  <a:moveTo>
                    <a:pt x="24" y="0"/>
                  </a:moveTo>
                  <a:cubicBezTo>
                    <a:pt x="15" y="0"/>
                    <a:pt x="9" y="3"/>
                    <a:pt x="4" y="11"/>
                  </a:cubicBezTo>
                  <a:cubicBezTo>
                    <a:pt x="0" y="16"/>
                    <a:pt x="0" y="25"/>
                    <a:pt x="0" y="36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85"/>
                    <a:pt x="0" y="94"/>
                    <a:pt x="4" y="99"/>
                  </a:cubicBezTo>
                  <a:cubicBezTo>
                    <a:pt x="9" y="106"/>
                    <a:pt x="16" y="110"/>
                    <a:pt x="25" y="110"/>
                  </a:cubicBezTo>
                  <a:cubicBezTo>
                    <a:pt x="35" y="110"/>
                    <a:pt x="45" y="106"/>
                    <a:pt x="50" y="99"/>
                  </a:cubicBezTo>
                  <a:cubicBezTo>
                    <a:pt x="54" y="94"/>
                    <a:pt x="58" y="85"/>
                    <a:pt x="58" y="74"/>
                  </a:cubicBezTo>
                  <a:cubicBezTo>
                    <a:pt x="58" y="36"/>
                    <a:pt x="58" y="36"/>
                    <a:pt x="58" y="36"/>
                  </a:cubicBezTo>
                  <a:cubicBezTo>
                    <a:pt x="58" y="25"/>
                    <a:pt x="54" y="16"/>
                    <a:pt x="49" y="11"/>
                  </a:cubicBezTo>
                  <a:cubicBezTo>
                    <a:pt x="44" y="3"/>
                    <a:pt x="34" y="0"/>
                    <a:pt x="24" y="0"/>
                  </a:cubicBezTo>
                  <a:close/>
                  <a:moveTo>
                    <a:pt x="38" y="77"/>
                  </a:moveTo>
                  <a:cubicBezTo>
                    <a:pt x="38" y="87"/>
                    <a:pt x="35" y="92"/>
                    <a:pt x="29" y="92"/>
                  </a:cubicBezTo>
                  <a:cubicBezTo>
                    <a:pt x="22" y="92"/>
                    <a:pt x="19" y="87"/>
                    <a:pt x="19" y="77"/>
                  </a:cubicBezTo>
                  <a:cubicBezTo>
                    <a:pt x="19" y="32"/>
                    <a:pt x="19" y="32"/>
                    <a:pt x="19" y="32"/>
                  </a:cubicBezTo>
                  <a:cubicBezTo>
                    <a:pt x="19" y="22"/>
                    <a:pt x="22" y="17"/>
                    <a:pt x="29" y="17"/>
                  </a:cubicBezTo>
                  <a:cubicBezTo>
                    <a:pt x="35" y="17"/>
                    <a:pt x="38" y="22"/>
                    <a:pt x="38" y="32"/>
                  </a:cubicBezTo>
                  <a:lnTo>
                    <a:pt x="38" y="7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6" name="Freeform 105"/>
            <p:cNvSpPr>
              <a:spLocks/>
            </p:cNvSpPr>
            <p:nvPr/>
          </p:nvSpPr>
          <p:spPr bwMode="auto">
            <a:xfrm>
              <a:off x="1951419" y="2595950"/>
              <a:ext cx="30296" cy="44435"/>
            </a:xfrm>
            <a:custGeom>
              <a:avLst/>
              <a:gdLst>
                <a:gd name="T0" fmla="*/ 9 w 19"/>
                <a:gd name="T1" fmla="*/ 0 h 28"/>
                <a:gd name="T2" fmla="*/ 0 w 19"/>
                <a:gd name="T3" fmla="*/ 15 h 28"/>
                <a:gd name="T4" fmla="*/ 0 w 19"/>
                <a:gd name="T5" fmla="*/ 28 h 28"/>
                <a:gd name="T6" fmla="*/ 19 w 19"/>
                <a:gd name="T7" fmla="*/ 28 h 28"/>
                <a:gd name="T8" fmla="*/ 19 w 19"/>
                <a:gd name="T9" fmla="*/ 15 h 28"/>
                <a:gd name="T10" fmla="*/ 9 w 19"/>
                <a:gd name="T11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28">
                  <a:moveTo>
                    <a:pt x="9" y="0"/>
                  </a:moveTo>
                  <a:cubicBezTo>
                    <a:pt x="3" y="0"/>
                    <a:pt x="0" y="5"/>
                    <a:pt x="0" y="15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19" y="15"/>
                    <a:pt x="19" y="15"/>
                    <a:pt x="19" y="15"/>
                  </a:cubicBezTo>
                  <a:cubicBezTo>
                    <a:pt x="19" y="5"/>
                    <a:pt x="16" y="0"/>
                    <a:pt x="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7" name="Freeform 106"/>
            <p:cNvSpPr>
              <a:spLocks noEditPoints="1"/>
            </p:cNvSpPr>
            <p:nvPr/>
          </p:nvSpPr>
          <p:spPr bwMode="auto">
            <a:xfrm>
              <a:off x="1539387" y="2452546"/>
              <a:ext cx="508981" cy="355479"/>
            </a:xfrm>
            <a:custGeom>
              <a:avLst/>
              <a:gdLst>
                <a:gd name="T0" fmla="*/ 160 w 320"/>
                <a:gd name="T1" fmla="*/ 0 h 223"/>
                <a:gd name="T2" fmla="*/ 6 w 320"/>
                <a:gd name="T3" fmla="*/ 36 h 223"/>
                <a:gd name="T4" fmla="*/ 6 w 320"/>
                <a:gd name="T5" fmla="*/ 187 h 223"/>
                <a:gd name="T6" fmla="*/ 160 w 320"/>
                <a:gd name="T7" fmla="*/ 223 h 223"/>
                <a:gd name="T8" fmla="*/ 314 w 320"/>
                <a:gd name="T9" fmla="*/ 187 h 223"/>
                <a:gd name="T10" fmla="*/ 314 w 320"/>
                <a:gd name="T11" fmla="*/ 36 h 223"/>
                <a:gd name="T12" fmla="*/ 97 w 320"/>
                <a:gd name="T13" fmla="*/ 60 h 223"/>
                <a:gd name="T14" fmla="*/ 71 w 320"/>
                <a:gd name="T15" fmla="*/ 183 h 223"/>
                <a:gd name="T16" fmla="*/ 52 w 320"/>
                <a:gd name="T17" fmla="*/ 60 h 223"/>
                <a:gd name="T18" fmla="*/ 26 w 320"/>
                <a:gd name="T19" fmla="*/ 40 h 223"/>
                <a:gd name="T20" fmla="*/ 97 w 320"/>
                <a:gd name="T21" fmla="*/ 60 h 223"/>
                <a:gd name="T22" fmla="*/ 136 w 320"/>
                <a:gd name="T23" fmla="*/ 183 h 223"/>
                <a:gd name="T24" fmla="*/ 111 w 320"/>
                <a:gd name="T25" fmla="*/ 182 h 223"/>
                <a:gd name="T26" fmla="*/ 97 w 320"/>
                <a:gd name="T27" fmla="*/ 158 h 223"/>
                <a:gd name="T28" fmla="*/ 116 w 320"/>
                <a:gd name="T29" fmla="*/ 73 h 223"/>
                <a:gd name="T30" fmla="*/ 115 w 320"/>
                <a:gd name="T31" fmla="*/ 160 h 223"/>
                <a:gd name="T32" fmla="*/ 136 w 320"/>
                <a:gd name="T33" fmla="*/ 156 h 223"/>
                <a:gd name="T34" fmla="*/ 155 w 320"/>
                <a:gd name="T35" fmla="*/ 73 h 223"/>
                <a:gd name="T36" fmla="*/ 226 w 320"/>
                <a:gd name="T37" fmla="*/ 149 h 223"/>
                <a:gd name="T38" fmla="*/ 207 w 320"/>
                <a:gd name="T39" fmla="*/ 182 h 223"/>
                <a:gd name="T40" fmla="*/ 188 w 320"/>
                <a:gd name="T41" fmla="*/ 183 h 223"/>
                <a:gd name="T42" fmla="*/ 168 w 320"/>
                <a:gd name="T43" fmla="*/ 40 h 223"/>
                <a:gd name="T44" fmla="*/ 188 w 320"/>
                <a:gd name="T45" fmla="*/ 84 h 223"/>
                <a:gd name="T46" fmla="*/ 223 w 320"/>
                <a:gd name="T47" fmla="*/ 85 h 223"/>
                <a:gd name="T48" fmla="*/ 226 w 320"/>
                <a:gd name="T49" fmla="*/ 149 h 223"/>
                <a:gd name="T50" fmla="*/ 259 w 320"/>
                <a:gd name="T51" fmla="*/ 131 h 223"/>
                <a:gd name="T52" fmla="*/ 268 w 320"/>
                <a:gd name="T53" fmla="*/ 165 h 223"/>
                <a:gd name="T54" fmla="*/ 276 w 320"/>
                <a:gd name="T55" fmla="*/ 144 h 223"/>
                <a:gd name="T56" fmla="*/ 298 w 320"/>
                <a:gd name="T57" fmla="*/ 147 h 223"/>
                <a:gd name="T58" fmla="*/ 291 w 320"/>
                <a:gd name="T59" fmla="*/ 171 h 223"/>
                <a:gd name="T60" fmla="*/ 245 w 320"/>
                <a:gd name="T61" fmla="*/ 171 h 223"/>
                <a:gd name="T62" fmla="*/ 239 w 320"/>
                <a:gd name="T63" fmla="*/ 109 h 223"/>
                <a:gd name="T64" fmla="*/ 267 w 320"/>
                <a:gd name="T65" fmla="*/ 73 h 223"/>
                <a:gd name="T66" fmla="*/ 298 w 320"/>
                <a:gd name="T67" fmla="*/ 109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20" h="223">
                  <a:moveTo>
                    <a:pt x="280" y="5"/>
                  </a:moveTo>
                  <a:cubicBezTo>
                    <a:pt x="240" y="0"/>
                    <a:pt x="200" y="0"/>
                    <a:pt x="160" y="0"/>
                  </a:cubicBezTo>
                  <a:cubicBezTo>
                    <a:pt x="120" y="0"/>
                    <a:pt x="80" y="0"/>
                    <a:pt x="41" y="5"/>
                  </a:cubicBezTo>
                  <a:cubicBezTo>
                    <a:pt x="24" y="7"/>
                    <a:pt x="10" y="19"/>
                    <a:pt x="6" y="36"/>
                  </a:cubicBezTo>
                  <a:cubicBezTo>
                    <a:pt x="1" y="60"/>
                    <a:pt x="0" y="87"/>
                    <a:pt x="0" y="112"/>
                  </a:cubicBezTo>
                  <a:cubicBezTo>
                    <a:pt x="0" y="136"/>
                    <a:pt x="0" y="163"/>
                    <a:pt x="6" y="187"/>
                  </a:cubicBezTo>
                  <a:cubicBezTo>
                    <a:pt x="10" y="204"/>
                    <a:pt x="24" y="217"/>
                    <a:pt x="41" y="218"/>
                  </a:cubicBezTo>
                  <a:cubicBezTo>
                    <a:pt x="80" y="223"/>
                    <a:pt x="120" y="223"/>
                    <a:pt x="160" y="223"/>
                  </a:cubicBezTo>
                  <a:cubicBezTo>
                    <a:pt x="200" y="223"/>
                    <a:pt x="240" y="223"/>
                    <a:pt x="280" y="218"/>
                  </a:cubicBezTo>
                  <a:cubicBezTo>
                    <a:pt x="296" y="217"/>
                    <a:pt x="310" y="204"/>
                    <a:pt x="314" y="187"/>
                  </a:cubicBezTo>
                  <a:cubicBezTo>
                    <a:pt x="320" y="163"/>
                    <a:pt x="320" y="136"/>
                    <a:pt x="320" y="112"/>
                  </a:cubicBezTo>
                  <a:cubicBezTo>
                    <a:pt x="320" y="87"/>
                    <a:pt x="320" y="60"/>
                    <a:pt x="314" y="36"/>
                  </a:cubicBezTo>
                  <a:cubicBezTo>
                    <a:pt x="310" y="19"/>
                    <a:pt x="296" y="7"/>
                    <a:pt x="280" y="5"/>
                  </a:cubicBezTo>
                  <a:close/>
                  <a:moveTo>
                    <a:pt x="97" y="60"/>
                  </a:moveTo>
                  <a:cubicBezTo>
                    <a:pt x="71" y="60"/>
                    <a:pt x="71" y="60"/>
                    <a:pt x="71" y="60"/>
                  </a:cubicBezTo>
                  <a:cubicBezTo>
                    <a:pt x="71" y="183"/>
                    <a:pt x="71" y="183"/>
                    <a:pt x="71" y="183"/>
                  </a:cubicBezTo>
                  <a:cubicBezTo>
                    <a:pt x="52" y="183"/>
                    <a:pt x="52" y="183"/>
                    <a:pt x="52" y="183"/>
                  </a:cubicBezTo>
                  <a:cubicBezTo>
                    <a:pt x="52" y="60"/>
                    <a:pt x="52" y="60"/>
                    <a:pt x="52" y="60"/>
                  </a:cubicBezTo>
                  <a:cubicBezTo>
                    <a:pt x="26" y="60"/>
                    <a:pt x="26" y="60"/>
                    <a:pt x="26" y="60"/>
                  </a:cubicBezTo>
                  <a:cubicBezTo>
                    <a:pt x="26" y="40"/>
                    <a:pt x="26" y="40"/>
                    <a:pt x="26" y="40"/>
                  </a:cubicBezTo>
                  <a:cubicBezTo>
                    <a:pt x="97" y="40"/>
                    <a:pt x="97" y="40"/>
                    <a:pt x="97" y="40"/>
                  </a:cubicBezTo>
                  <a:lnTo>
                    <a:pt x="97" y="60"/>
                  </a:lnTo>
                  <a:close/>
                  <a:moveTo>
                    <a:pt x="155" y="183"/>
                  </a:moveTo>
                  <a:cubicBezTo>
                    <a:pt x="136" y="183"/>
                    <a:pt x="136" y="183"/>
                    <a:pt x="136" y="183"/>
                  </a:cubicBezTo>
                  <a:cubicBezTo>
                    <a:pt x="136" y="169"/>
                    <a:pt x="136" y="169"/>
                    <a:pt x="136" y="169"/>
                  </a:cubicBezTo>
                  <a:cubicBezTo>
                    <a:pt x="123" y="178"/>
                    <a:pt x="118" y="182"/>
                    <a:pt x="111" y="182"/>
                  </a:cubicBezTo>
                  <a:cubicBezTo>
                    <a:pt x="105" y="182"/>
                    <a:pt x="101" y="180"/>
                    <a:pt x="99" y="174"/>
                  </a:cubicBezTo>
                  <a:cubicBezTo>
                    <a:pt x="98" y="171"/>
                    <a:pt x="97" y="166"/>
                    <a:pt x="97" y="158"/>
                  </a:cubicBezTo>
                  <a:cubicBezTo>
                    <a:pt x="97" y="73"/>
                    <a:pt x="97" y="73"/>
                    <a:pt x="97" y="73"/>
                  </a:cubicBezTo>
                  <a:cubicBezTo>
                    <a:pt x="116" y="73"/>
                    <a:pt x="116" y="73"/>
                    <a:pt x="116" y="73"/>
                  </a:cubicBezTo>
                  <a:cubicBezTo>
                    <a:pt x="116" y="153"/>
                    <a:pt x="116" y="153"/>
                    <a:pt x="116" y="153"/>
                  </a:cubicBezTo>
                  <a:cubicBezTo>
                    <a:pt x="116" y="157"/>
                    <a:pt x="115" y="159"/>
                    <a:pt x="115" y="160"/>
                  </a:cubicBezTo>
                  <a:cubicBezTo>
                    <a:pt x="116" y="163"/>
                    <a:pt x="119" y="165"/>
                    <a:pt x="122" y="165"/>
                  </a:cubicBezTo>
                  <a:cubicBezTo>
                    <a:pt x="126" y="165"/>
                    <a:pt x="129" y="162"/>
                    <a:pt x="136" y="156"/>
                  </a:cubicBezTo>
                  <a:cubicBezTo>
                    <a:pt x="136" y="73"/>
                    <a:pt x="136" y="73"/>
                    <a:pt x="136" y="73"/>
                  </a:cubicBezTo>
                  <a:cubicBezTo>
                    <a:pt x="155" y="73"/>
                    <a:pt x="155" y="73"/>
                    <a:pt x="155" y="73"/>
                  </a:cubicBezTo>
                  <a:lnTo>
                    <a:pt x="155" y="183"/>
                  </a:lnTo>
                  <a:close/>
                  <a:moveTo>
                    <a:pt x="226" y="149"/>
                  </a:moveTo>
                  <a:cubicBezTo>
                    <a:pt x="226" y="159"/>
                    <a:pt x="224" y="166"/>
                    <a:pt x="223" y="170"/>
                  </a:cubicBezTo>
                  <a:cubicBezTo>
                    <a:pt x="220" y="178"/>
                    <a:pt x="215" y="182"/>
                    <a:pt x="207" y="182"/>
                  </a:cubicBezTo>
                  <a:cubicBezTo>
                    <a:pt x="201" y="182"/>
                    <a:pt x="194" y="178"/>
                    <a:pt x="188" y="170"/>
                  </a:cubicBezTo>
                  <a:cubicBezTo>
                    <a:pt x="188" y="183"/>
                    <a:pt x="188" y="183"/>
                    <a:pt x="188" y="183"/>
                  </a:cubicBezTo>
                  <a:cubicBezTo>
                    <a:pt x="168" y="183"/>
                    <a:pt x="168" y="183"/>
                    <a:pt x="168" y="183"/>
                  </a:cubicBezTo>
                  <a:cubicBezTo>
                    <a:pt x="168" y="40"/>
                    <a:pt x="168" y="40"/>
                    <a:pt x="168" y="40"/>
                  </a:cubicBezTo>
                  <a:cubicBezTo>
                    <a:pt x="188" y="40"/>
                    <a:pt x="188" y="40"/>
                    <a:pt x="188" y="40"/>
                  </a:cubicBezTo>
                  <a:cubicBezTo>
                    <a:pt x="188" y="84"/>
                    <a:pt x="188" y="84"/>
                    <a:pt x="188" y="84"/>
                  </a:cubicBezTo>
                  <a:cubicBezTo>
                    <a:pt x="194" y="77"/>
                    <a:pt x="200" y="73"/>
                    <a:pt x="207" y="73"/>
                  </a:cubicBezTo>
                  <a:cubicBezTo>
                    <a:pt x="214" y="73"/>
                    <a:pt x="221" y="77"/>
                    <a:pt x="223" y="85"/>
                  </a:cubicBezTo>
                  <a:cubicBezTo>
                    <a:pt x="225" y="89"/>
                    <a:pt x="226" y="96"/>
                    <a:pt x="226" y="106"/>
                  </a:cubicBezTo>
                  <a:lnTo>
                    <a:pt x="226" y="149"/>
                  </a:lnTo>
                  <a:close/>
                  <a:moveTo>
                    <a:pt x="298" y="131"/>
                  </a:moveTo>
                  <a:cubicBezTo>
                    <a:pt x="259" y="131"/>
                    <a:pt x="259" y="131"/>
                    <a:pt x="259" y="131"/>
                  </a:cubicBezTo>
                  <a:cubicBezTo>
                    <a:pt x="259" y="150"/>
                    <a:pt x="259" y="150"/>
                    <a:pt x="259" y="150"/>
                  </a:cubicBezTo>
                  <a:cubicBezTo>
                    <a:pt x="259" y="160"/>
                    <a:pt x="261" y="165"/>
                    <a:pt x="268" y="165"/>
                  </a:cubicBezTo>
                  <a:cubicBezTo>
                    <a:pt x="273" y="165"/>
                    <a:pt x="275" y="162"/>
                    <a:pt x="276" y="157"/>
                  </a:cubicBezTo>
                  <a:cubicBezTo>
                    <a:pt x="276" y="156"/>
                    <a:pt x="276" y="150"/>
                    <a:pt x="276" y="144"/>
                  </a:cubicBezTo>
                  <a:cubicBezTo>
                    <a:pt x="298" y="144"/>
                    <a:pt x="298" y="144"/>
                    <a:pt x="298" y="144"/>
                  </a:cubicBezTo>
                  <a:cubicBezTo>
                    <a:pt x="298" y="147"/>
                    <a:pt x="298" y="147"/>
                    <a:pt x="298" y="147"/>
                  </a:cubicBezTo>
                  <a:cubicBezTo>
                    <a:pt x="298" y="153"/>
                    <a:pt x="296" y="157"/>
                    <a:pt x="296" y="159"/>
                  </a:cubicBezTo>
                  <a:cubicBezTo>
                    <a:pt x="296" y="163"/>
                    <a:pt x="294" y="167"/>
                    <a:pt x="291" y="171"/>
                  </a:cubicBezTo>
                  <a:cubicBezTo>
                    <a:pt x="286" y="178"/>
                    <a:pt x="278" y="182"/>
                    <a:pt x="268" y="182"/>
                  </a:cubicBezTo>
                  <a:cubicBezTo>
                    <a:pt x="258" y="182"/>
                    <a:pt x="251" y="178"/>
                    <a:pt x="245" y="171"/>
                  </a:cubicBezTo>
                  <a:cubicBezTo>
                    <a:pt x="241" y="166"/>
                    <a:pt x="239" y="157"/>
                    <a:pt x="239" y="146"/>
                  </a:cubicBezTo>
                  <a:cubicBezTo>
                    <a:pt x="239" y="109"/>
                    <a:pt x="239" y="109"/>
                    <a:pt x="239" y="109"/>
                  </a:cubicBezTo>
                  <a:cubicBezTo>
                    <a:pt x="239" y="98"/>
                    <a:pt x="241" y="89"/>
                    <a:pt x="245" y="84"/>
                  </a:cubicBezTo>
                  <a:cubicBezTo>
                    <a:pt x="250" y="77"/>
                    <a:pt x="258" y="73"/>
                    <a:pt x="267" y="73"/>
                  </a:cubicBezTo>
                  <a:cubicBezTo>
                    <a:pt x="277" y="73"/>
                    <a:pt x="285" y="77"/>
                    <a:pt x="291" y="84"/>
                  </a:cubicBezTo>
                  <a:cubicBezTo>
                    <a:pt x="295" y="89"/>
                    <a:pt x="298" y="98"/>
                    <a:pt x="298" y="109"/>
                  </a:cubicBezTo>
                  <a:lnTo>
                    <a:pt x="298" y="13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8" name="Freeform 107"/>
            <p:cNvSpPr>
              <a:spLocks/>
            </p:cNvSpPr>
            <p:nvPr/>
          </p:nvSpPr>
          <p:spPr bwMode="auto">
            <a:xfrm>
              <a:off x="1187275" y="2507080"/>
              <a:ext cx="119839" cy="236986"/>
            </a:xfrm>
            <a:custGeom>
              <a:avLst/>
              <a:gdLst>
                <a:gd name="T0" fmla="*/ 38 w 75"/>
                <a:gd name="T1" fmla="*/ 57 h 149"/>
                <a:gd name="T2" fmla="*/ 23 w 75"/>
                <a:gd name="T3" fmla="*/ 0 h 149"/>
                <a:gd name="T4" fmla="*/ 0 w 75"/>
                <a:gd name="T5" fmla="*/ 0 h 149"/>
                <a:gd name="T6" fmla="*/ 14 w 75"/>
                <a:gd name="T7" fmla="*/ 41 h 149"/>
                <a:gd name="T8" fmla="*/ 27 w 75"/>
                <a:gd name="T9" fmla="*/ 88 h 149"/>
                <a:gd name="T10" fmla="*/ 27 w 75"/>
                <a:gd name="T11" fmla="*/ 149 h 149"/>
                <a:gd name="T12" fmla="*/ 53 w 75"/>
                <a:gd name="T13" fmla="*/ 149 h 149"/>
                <a:gd name="T14" fmla="*/ 53 w 75"/>
                <a:gd name="T15" fmla="*/ 88 h 149"/>
                <a:gd name="T16" fmla="*/ 75 w 75"/>
                <a:gd name="T17" fmla="*/ 0 h 149"/>
                <a:gd name="T18" fmla="*/ 53 w 75"/>
                <a:gd name="T19" fmla="*/ 0 h 149"/>
                <a:gd name="T20" fmla="*/ 38 w 75"/>
                <a:gd name="T21" fmla="*/ 57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5" h="149">
                  <a:moveTo>
                    <a:pt x="38" y="57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" y="13"/>
                    <a:pt x="9" y="28"/>
                    <a:pt x="14" y="41"/>
                  </a:cubicBezTo>
                  <a:cubicBezTo>
                    <a:pt x="21" y="61"/>
                    <a:pt x="27" y="78"/>
                    <a:pt x="27" y="88"/>
                  </a:cubicBezTo>
                  <a:cubicBezTo>
                    <a:pt x="27" y="149"/>
                    <a:pt x="27" y="149"/>
                    <a:pt x="27" y="149"/>
                  </a:cubicBezTo>
                  <a:cubicBezTo>
                    <a:pt x="53" y="149"/>
                    <a:pt x="53" y="149"/>
                    <a:pt x="53" y="149"/>
                  </a:cubicBezTo>
                  <a:cubicBezTo>
                    <a:pt x="53" y="88"/>
                    <a:pt x="53" y="88"/>
                    <a:pt x="53" y="88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53" y="0"/>
                    <a:pt x="53" y="0"/>
                    <a:pt x="53" y="0"/>
                  </a:cubicBezTo>
                  <a:lnTo>
                    <a:pt x="38" y="5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0" name="Freeform 56"/>
            <p:cNvSpPr>
              <a:spLocks/>
            </p:cNvSpPr>
            <p:nvPr/>
          </p:nvSpPr>
          <p:spPr bwMode="auto">
            <a:xfrm>
              <a:off x="1043005" y="2038036"/>
              <a:ext cx="1184498" cy="1184498"/>
            </a:xfrm>
            <a:custGeom>
              <a:avLst/>
              <a:gdLst>
                <a:gd name="T0" fmla="*/ 542 w 645"/>
                <a:gd name="T1" fmla="*/ 508 h 645"/>
                <a:gd name="T2" fmla="*/ 509 w 645"/>
                <a:gd name="T3" fmla="*/ 103 h 645"/>
                <a:gd name="T4" fmla="*/ 103 w 645"/>
                <a:gd name="T5" fmla="*/ 136 h 645"/>
                <a:gd name="T6" fmla="*/ 136 w 645"/>
                <a:gd name="T7" fmla="*/ 542 h 645"/>
                <a:gd name="T8" fmla="*/ 542 w 645"/>
                <a:gd name="T9" fmla="*/ 508 h 6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5" h="645">
                  <a:moveTo>
                    <a:pt x="542" y="508"/>
                  </a:moveTo>
                  <a:cubicBezTo>
                    <a:pt x="645" y="387"/>
                    <a:pt x="630" y="205"/>
                    <a:pt x="509" y="103"/>
                  </a:cubicBezTo>
                  <a:cubicBezTo>
                    <a:pt x="387" y="0"/>
                    <a:pt x="206" y="15"/>
                    <a:pt x="103" y="136"/>
                  </a:cubicBezTo>
                  <a:cubicBezTo>
                    <a:pt x="0" y="258"/>
                    <a:pt x="15" y="439"/>
                    <a:pt x="136" y="542"/>
                  </a:cubicBezTo>
                  <a:cubicBezTo>
                    <a:pt x="258" y="645"/>
                    <a:pt x="440" y="630"/>
                    <a:pt x="542" y="508"/>
                  </a:cubicBezTo>
                  <a:close/>
                </a:path>
              </a:pathLst>
            </a:custGeom>
            <a:solidFill>
              <a:srgbClr val="175BA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pic>
          <p:nvPicPr>
            <p:cNvPr id="71" name="图片 7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0135" y="2013623"/>
              <a:ext cx="1001185" cy="1001185"/>
            </a:xfrm>
            <a:prstGeom prst="rect">
              <a:avLst/>
            </a:prstGeom>
          </p:spPr>
        </p:pic>
      </p:grpSp>
      <p:grpSp>
        <p:nvGrpSpPr>
          <p:cNvPr id="9" name="组合 8"/>
          <p:cNvGrpSpPr/>
          <p:nvPr/>
        </p:nvGrpSpPr>
        <p:grpSpPr>
          <a:xfrm>
            <a:off x="3871822" y="1152597"/>
            <a:ext cx="1316214" cy="1316214"/>
            <a:chOff x="1289592" y="3101478"/>
            <a:chExt cx="1316214" cy="1316214"/>
          </a:xfrm>
        </p:grpSpPr>
        <p:sp>
          <p:nvSpPr>
            <p:cNvPr id="36" name="Freeform 70"/>
            <p:cNvSpPr>
              <a:spLocks/>
            </p:cNvSpPr>
            <p:nvPr/>
          </p:nvSpPr>
          <p:spPr bwMode="auto">
            <a:xfrm>
              <a:off x="1289592" y="3101478"/>
              <a:ext cx="1316214" cy="1316214"/>
            </a:xfrm>
            <a:custGeom>
              <a:avLst/>
              <a:gdLst>
                <a:gd name="T0" fmla="*/ 695 w 827"/>
                <a:gd name="T1" fmla="*/ 652 h 827"/>
                <a:gd name="T2" fmla="*/ 652 w 827"/>
                <a:gd name="T3" fmla="*/ 132 h 827"/>
                <a:gd name="T4" fmla="*/ 132 w 827"/>
                <a:gd name="T5" fmla="*/ 175 h 827"/>
                <a:gd name="T6" fmla="*/ 175 w 827"/>
                <a:gd name="T7" fmla="*/ 695 h 827"/>
                <a:gd name="T8" fmla="*/ 695 w 827"/>
                <a:gd name="T9" fmla="*/ 652 h 8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7" h="827">
                  <a:moveTo>
                    <a:pt x="695" y="652"/>
                  </a:moveTo>
                  <a:cubicBezTo>
                    <a:pt x="827" y="496"/>
                    <a:pt x="807" y="263"/>
                    <a:pt x="652" y="132"/>
                  </a:cubicBezTo>
                  <a:cubicBezTo>
                    <a:pt x="496" y="0"/>
                    <a:pt x="264" y="19"/>
                    <a:pt x="132" y="175"/>
                  </a:cubicBezTo>
                  <a:cubicBezTo>
                    <a:pt x="0" y="330"/>
                    <a:pt x="20" y="563"/>
                    <a:pt x="175" y="695"/>
                  </a:cubicBezTo>
                  <a:cubicBezTo>
                    <a:pt x="331" y="827"/>
                    <a:pt x="563" y="807"/>
                    <a:pt x="695" y="65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68099" y="3181805"/>
              <a:ext cx="1159200" cy="1159200"/>
            </a:xfrm>
            <a:prstGeom prst="rect">
              <a:avLst/>
            </a:prstGeom>
          </p:spPr>
        </p:pic>
      </p:grpSp>
      <p:pic>
        <p:nvPicPr>
          <p:cNvPr id="8" name="图片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0136" y="4509120"/>
            <a:ext cx="1905000" cy="1905000"/>
          </a:xfrm>
          <a:prstGeom prst="rect">
            <a:avLst/>
          </a:prstGeom>
        </p:spPr>
      </p:pic>
      <p:pic>
        <p:nvPicPr>
          <p:cNvPr id="81" name="图片 8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3134" y="3646002"/>
            <a:ext cx="1905000" cy="1905000"/>
          </a:xfrm>
          <a:prstGeom prst="rect">
            <a:avLst/>
          </a:prstGeom>
        </p:spPr>
      </p:pic>
      <p:pic>
        <p:nvPicPr>
          <p:cNvPr id="82" name="图片 8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6400" y="2527881"/>
            <a:ext cx="1905000" cy="19050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49076">
            <a:off x="5630691" y="4671470"/>
            <a:ext cx="1897872" cy="339918"/>
          </a:xfrm>
          <a:prstGeom prst="rect">
            <a:avLst/>
          </a:prstGeom>
        </p:spPr>
      </p:pic>
      <p:pic>
        <p:nvPicPr>
          <p:cNvPr id="83" name="图片 8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49076">
            <a:off x="7107598" y="3544852"/>
            <a:ext cx="1897872" cy="339918"/>
          </a:xfrm>
          <a:prstGeom prst="rect">
            <a:avLst/>
          </a:prstGeom>
        </p:spPr>
      </p:pic>
      <p:pic>
        <p:nvPicPr>
          <p:cNvPr id="84" name="图片 8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49076">
            <a:off x="8227471" y="2395326"/>
            <a:ext cx="1897872" cy="339918"/>
          </a:xfrm>
          <a:prstGeom prst="rect">
            <a:avLst/>
          </a:prstGeom>
        </p:spPr>
      </p:pic>
      <p:pic>
        <p:nvPicPr>
          <p:cNvPr id="85" name="图片 8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49076">
            <a:off x="8540751" y="3045051"/>
            <a:ext cx="1316338" cy="235762"/>
          </a:xfrm>
          <a:prstGeom prst="rect">
            <a:avLst/>
          </a:prstGeom>
        </p:spPr>
      </p:pic>
      <p:pic>
        <p:nvPicPr>
          <p:cNvPr id="86" name="图片 8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49076" flipV="1">
            <a:off x="8131071" y="3525319"/>
            <a:ext cx="904125" cy="166625"/>
          </a:xfrm>
          <a:prstGeom prst="rect">
            <a:avLst/>
          </a:prstGeom>
        </p:spPr>
      </p:pic>
      <p:pic>
        <p:nvPicPr>
          <p:cNvPr id="87" name="图片 8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49076">
            <a:off x="7115644" y="4062058"/>
            <a:ext cx="914732" cy="163833"/>
          </a:xfrm>
          <a:prstGeom prst="rect">
            <a:avLst/>
          </a:prstGeom>
        </p:spPr>
      </p:pic>
      <p:pic>
        <p:nvPicPr>
          <p:cNvPr id="88" name="图片 87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49076">
            <a:off x="7921376" y="3284839"/>
            <a:ext cx="563212" cy="100874"/>
          </a:xfrm>
          <a:prstGeom prst="rect">
            <a:avLst/>
          </a:prstGeom>
        </p:spPr>
      </p:pic>
      <p:pic>
        <p:nvPicPr>
          <p:cNvPr id="89" name="图片 88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49076">
            <a:off x="4566767" y="3283951"/>
            <a:ext cx="563212" cy="100874"/>
          </a:xfrm>
          <a:prstGeom prst="rect">
            <a:avLst/>
          </a:prstGeom>
        </p:spPr>
      </p:pic>
      <p:pic>
        <p:nvPicPr>
          <p:cNvPr id="90" name="图片 89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49076">
            <a:off x="6406495" y="3732902"/>
            <a:ext cx="563212" cy="100874"/>
          </a:xfrm>
          <a:prstGeom prst="rect">
            <a:avLst/>
          </a:prstGeom>
        </p:spPr>
      </p:pic>
      <p:pic>
        <p:nvPicPr>
          <p:cNvPr id="91" name="图片 90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49076">
            <a:off x="7373031" y="3151397"/>
            <a:ext cx="563212" cy="100874"/>
          </a:xfrm>
          <a:prstGeom prst="rect">
            <a:avLst/>
          </a:prstGeom>
        </p:spPr>
      </p:pic>
      <p:pic>
        <p:nvPicPr>
          <p:cNvPr id="92" name="图片 91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49076">
            <a:off x="7926033" y="3051461"/>
            <a:ext cx="563212" cy="100874"/>
          </a:xfrm>
          <a:prstGeom prst="rect">
            <a:avLst/>
          </a:prstGeom>
        </p:spPr>
      </p:pic>
      <p:pic>
        <p:nvPicPr>
          <p:cNvPr id="93" name="图片 92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49076" flipV="1">
            <a:off x="6808141" y="4272242"/>
            <a:ext cx="725628" cy="129964"/>
          </a:xfrm>
          <a:prstGeom prst="rect">
            <a:avLst/>
          </a:prstGeom>
        </p:spPr>
      </p:pic>
      <p:pic>
        <p:nvPicPr>
          <p:cNvPr id="94" name="图片 9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49076">
            <a:off x="6648654" y="4684782"/>
            <a:ext cx="914732" cy="163833"/>
          </a:xfrm>
          <a:prstGeom prst="rect">
            <a:avLst/>
          </a:prstGeom>
        </p:spPr>
      </p:pic>
      <p:pic>
        <p:nvPicPr>
          <p:cNvPr id="95" name="图片 9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49076">
            <a:off x="7835151" y="4030216"/>
            <a:ext cx="914732" cy="163833"/>
          </a:xfrm>
          <a:prstGeom prst="rect">
            <a:avLst/>
          </a:prstGeom>
        </p:spPr>
      </p:pic>
      <p:sp>
        <p:nvSpPr>
          <p:cNvPr id="96" name="文本框 95"/>
          <p:cNvSpPr txBox="1"/>
          <p:nvPr/>
        </p:nvSpPr>
        <p:spPr>
          <a:xfrm>
            <a:off x="8038670" y="4915268"/>
            <a:ext cx="5071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收入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7" name="文本框 96"/>
          <p:cNvSpPr txBox="1"/>
          <p:nvPr/>
        </p:nvSpPr>
        <p:spPr>
          <a:xfrm>
            <a:off x="10409666" y="2664370"/>
            <a:ext cx="50717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发展机会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3" name="文本框 102"/>
          <p:cNvSpPr txBox="1"/>
          <p:nvPr/>
        </p:nvSpPr>
        <p:spPr>
          <a:xfrm>
            <a:off x="9319164" y="3766005"/>
            <a:ext cx="50717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行业地位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4" name="图片 10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49076">
            <a:off x="6359250" y="3292351"/>
            <a:ext cx="914732" cy="163833"/>
          </a:xfrm>
          <a:prstGeom prst="rect">
            <a:avLst/>
          </a:prstGeom>
        </p:spPr>
      </p:pic>
      <p:pic>
        <p:nvPicPr>
          <p:cNvPr id="105" name="图片 10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49076">
            <a:off x="7007889" y="2668232"/>
            <a:ext cx="914732" cy="163833"/>
          </a:xfrm>
          <a:prstGeom prst="rect">
            <a:avLst/>
          </a:prstGeom>
        </p:spPr>
      </p:pic>
      <p:pic>
        <p:nvPicPr>
          <p:cNvPr id="106" name="图片 105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49076">
            <a:off x="6470198" y="2885794"/>
            <a:ext cx="563212" cy="100874"/>
          </a:xfrm>
          <a:prstGeom prst="rect">
            <a:avLst/>
          </a:prstGeom>
        </p:spPr>
      </p:pic>
      <p:pic>
        <p:nvPicPr>
          <p:cNvPr id="107" name="图片 106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49076">
            <a:off x="6277365" y="4224887"/>
            <a:ext cx="563212" cy="100874"/>
          </a:xfrm>
          <a:prstGeom prst="rect">
            <a:avLst/>
          </a:prstGeom>
        </p:spPr>
      </p:pic>
      <p:pic>
        <p:nvPicPr>
          <p:cNvPr id="108" name="图片 107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49076">
            <a:off x="8657455" y="3269093"/>
            <a:ext cx="563212" cy="100874"/>
          </a:xfrm>
          <a:prstGeom prst="rect">
            <a:avLst/>
          </a:prstGeom>
        </p:spPr>
      </p:pic>
      <p:pic>
        <p:nvPicPr>
          <p:cNvPr id="109" name="图片 108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49076">
            <a:off x="8020077" y="2524417"/>
            <a:ext cx="563212" cy="100874"/>
          </a:xfrm>
          <a:prstGeom prst="rect">
            <a:avLst/>
          </a:prstGeom>
        </p:spPr>
      </p:pic>
      <p:pic>
        <p:nvPicPr>
          <p:cNvPr id="51" name="图片 50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49076">
            <a:off x="4386776" y="2577586"/>
            <a:ext cx="563212" cy="100874"/>
          </a:xfrm>
          <a:prstGeom prst="rect">
            <a:avLst/>
          </a:prstGeom>
        </p:spPr>
      </p:pic>
      <p:pic>
        <p:nvPicPr>
          <p:cNvPr id="52" name="图片 51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49076">
            <a:off x="5176869" y="2714923"/>
            <a:ext cx="563212" cy="100874"/>
          </a:xfrm>
          <a:prstGeom prst="rect">
            <a:avLst/>
          </a:prstGeom>
        </p:spPr>
      </p:pic>
      <p:pic>
        <p:nvPicPr>
          <p:cNvPr id="53" name="图片 52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49076" flipV="1">
            <a:off x="5578515" y="3254263"/>
            <a:ext cx="725628" cy="129964"/>
          </a:xfrm>
          <a:prstGeom prst="rect">
            <a:avLst/>
          </a:prstGeom>
        </p:spPr>
      </p:pic>
      <p:pic>
        <p:nvPicPr>
          <p:cNvPr id="54" name="图片 53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49076">
            <a:off x="5047739" y="3206908"/>
            <a:ext cx="563212" cy="100874"/>
          </a:xfrm>
          <a:prstGeom prst="rect">
            <a:avLst/>
          </a:prstGeom>
        </p:spPr>
      </p:pic>
      <p:pic>
        <p:nvPicPr>
          <p:cNvPr id="55" name="图片 5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49076">
            <a:off x="3504111" y="3319191"/>
            <a:ext cx="563212" cy="100874"/>
          </a:xfrm>
          <a:prstGeom prst="rect">
            <a:avLst/>
          </a:prstGeom>
        </p:spPr>
      </p:pic>
      <p:pic>
        <p:nvPicPr>
          <p:cNvPr id="56" name="图片 55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49076" flipV="1">
            <a:off x="3905757" y="3858531"/>
            <a:ext cx="725628" cy="129964"/>
          </a:xfrm>
          <a:prstGeom prst="rect">
            <a:avLst/>
          </a:prstGeom>
        </p:spPr>
      </p:pic>
      <p:pic>
        <p:nvPicPr>
          <p:cNvPr id="57" name="图片 5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49076">
            <a:off x="3456866" y="2878640"/>
            <a:ext cx="914732" cy="163833"/>
          </a:xfrm>
          <a:prstGeom prst="rect">
            <a:avLst/>
          </a:prstGeom>
        </p:spPr>
      </p:pic>
      <p:pic>
        <p:nvPicPr>
          <p:cNvPr id="58" name="图片 57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49076">
            <a:off x="3567814" y="2472083"/>
            <a:ext cx="563212" cy="100874"/>
          </a:xfrm>
          <a:prstGeom prst="rect">
            <a:avLst/>
          </a:prstGeom>
        </p:spPr>
      </p:pic>
      <p:pic>
        <p:nvPicPr>
          <p:cNvPr id="60" name="图片 59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49076">
            <a:off x="3374981" y="3811176"/>
            <a:ext cx="563212" cy="100874"/>
          </a:xfrm>
          <a:prstGeom prst="rect">
            <a:avLst/>
          </a:prstGeom>
        </p:spPr>
      </p:pic>
      <p:pic>
        <p:nvPicPr>
          <p:cNvPr id="61" name="图片 60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49076">
            <a:off x="4545405" y="3780891"/>
            <a:ext cx="563212" cy="100874"/>
          </a:xfrm>
          <a:prstGeom prst="rect">
            <a:avLst/>
          </a:prstGeom>
        </p:spPr>
      </p:pic>
      <p:pic>
        <p:nvPicPr>
          <p:cNvPr id="69" name="图片 68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49076" flipV="1">
            <a:off x="4947051" y="4320231"/>
            <a:ext cx="725628" cy="129964"/>
          </a:xfrm>
          <a:prstGeom prst="rect">
            <a:avLst/>
          </a:prstGeom>
        </p:spPr>
      </p:pic>
      <p:pic>
        <p:nvPicPr>
          <p:cNvPr id="72" name="图片 7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49076">
            <a:off x="5383683" y="3637730"/>
            <a:ext cx="914732" cy="163833"/>
          </a:xfrm>
          <a:prstGeom prst="rect">
            <a:avLst/>
          </a:prstGeom>
        </p:spPr>
      </p:pic>
      <p:pic>
        <p:nvPicPr>
          <p:cNvPr id="73" name="图片 7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49076">
            <a:off x="4609108" y="2933783"/>
            <a:ext cx="563212" cy="100874"/>
          </a:xfrm>
          <a:prstGeom prst="rect">
            <a:avLst/>
          </a:prstGeom>
        </p:spPr>
      </p:pic>
      <p:pic>
        <p:nvPicPr>
          <p:cNvPr id="74" name="图片 73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49076">
            <a:off x="4416275" y="4272876"/>
            <a:ext cx="563212" cy="100874"/>
          </a:xfrm>
          <a:prstGeom prst="rect">
            <a:avLst/>
          </a:prstGeom>
        </p:spPr>
      </p:pic>
      <p:pic>
        <p:nvPicPr>
          <p:cNvPr id="75" name="图片 7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49076">
            <a:off x="4984802" y="3927368"/>
            <a:ext cx="1316338" cy="235762"/>
          </a:xfrm>
          <a:prstGeom prst="rect">
            <a:avLst/>
          </a:prstGeom>
        </p:spPr>
      </p:pic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>
          <a:xfrm>
            <a:off x="425955" y="372829"/>
            <a:ext cx="5022607" cy="582613"/>
          </a:xfrm>
        </p:spPr>
        <p:txBody>
          <a:bodyPr>
            <a:normAutofit fontScale="85000" lnSpcReduction="10000"/>
          </a:bodyPr>
          <a:lstStyle/>
          <a:p>
            <a:r>
              <a:rPr lang="zh-CN" altLang="en-US" dirty="0"/>
              <a:t>巨头的侵入，一卡通行业危机四伏</a:t>
            </a:r>
          </a:p>
        </p:txBody>
      </p:sp>
    </p:spTree>
    <p:extLst>
      <p:ext uri="{BB962C8B-B14F-4D97-AF65-F5344CB8AC3E}">
        <p14:creationId xmlns:p14="http://schemas.microsoft.com/office/powerpoint/2010/main" val="154852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8641" y="2303070"/>
            <a:ext cx="1905000" cy="1905000"/>
          </a:xfrm>
          <a:prstGeom prst="rect">
            <a:avLst/>
          </a:prstGeom>
        </p:spPr>
      </p:pic>
      <p:sp>
        <p:nvSpPr>
          <p:cNvPr id="76" name="文本框 75"/>
          <p:cNvSpPr txBox="1"/>
          <p:nvPr/>
        </p:nvSpPr>
        <p:spPr>
          <a:xfrm>
            <a:off x="1697607" y="4095511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发卡费收入</a:t>
            </a:r>
          </a:p>
        </p:txBody>
      </p:sp>
      <p:pic>
        <p:nvPicPr>
          <p:cNvPr id="78" name="图片 7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9362" y="2303070"/>
            <a:ext cx="1905000" cy="1905000"/>
          </a:xfrm>
          <a:prstGeom prst="rect">
            <a:avLst/>
          </a:prstGeom>
        </p:spPr>
      </p:pic>
      <p:sp>
        <p:nvSpPr>
          <p:cNvPr id="79" name="文本框 78"/>
          <p:cNvSpPr txBox="1"/>
          <p:nvPr/>
        </p:nvSpPr>
        <p:spPr>
          <a:xfrm>
            <a:off x="5160087" y="4095511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沉淀资金收入</a:t>
            </a:r>
          </a:p>
        </p:txBody>
      </p:sp>
      <p:pic>
        <p:nvPicPr>
          <p:cNvPr id="98" name="图片 9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2283" y="2303070"/>
            <a:ext cx="1905000" cy="1905000"/>
          </a:xfrm>
          <a:prstGeom prst="rect">
            <a:avLst/>
          </a:prstGeom>
        </p:spPr>
      </p:pic>
      <p:sp>
        <p:nvSpPr>
          <p:cNvPr id="99" name="文本框 98"/>
          <p:cNvSpPr txBox="1"/>
          <p:nvPr/>
        </p:nvSpPr>
        <p:spPr>
          <a:xfrm>
            <a:off x="9201249" y="4095511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结算手续费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425956" y="372829"/>
            <a:ext cx="4883870" cy="582613"/>
          </a:xfrm>
        </p:spPr>
        <p:txBody>
          <a:bodyPr>
            <a:normAutofit/>
          </a:bodyPr>
          <a:lstStyle/>
          <a:p>
            <a:r>
              <a:rPr lang="zh-CN" altLang="en-US" sz="2400" dirty="0"/>
              <a:t>传统的三大营收即将大幅萎缩</a:t>
            </a:r>
          </a:p>
        </p:txBody>
      </p:sp>
    </p:spTree>
    <p:extLst>
      <p:ext uri="{BB962C8B-B14F-4D97-AF65-F5344CB8AC3E}">
        <p14:creationId xmlns:p14="http://schemas.microsoft.com/office/powerpoint/2010/main" val="450788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847" y="2223473"/>
            <a:ext cx="1159956" cy="1886522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1150531" y="4325034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支付入口</a:t>
            </a:r>
          </a:p>
        </p:txBody>
      </p:sp>
      <p:sp>
        <p:nvSpPr>
          <p:cNvPr id="17" name="圆角矩形 16"/>
          <p:cNvSpPr/>
          <p:nvPr/>
        </p:nvSpPr>
        <p:spPr>
          <a:xfrm>
            <a:off x="4340880" y="2223473"/>
            <a:ext cx="806892" cy="406800"/>
          </a:xfrm>
          <a:prstGeom prst="roundRect">
            <a:avLst>
              <a:gd name="adj" fmla="val 5543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公交</a:t>
            </a:r>
          </a:p>
        </p:txBody>
      </p:sp>
      <p:sp>
        <p:nvSpPr>
          <p:cNvPr id="19" name="圆角矩形 18"/>
          <p:cNvSpPr/>
          <p:nvPr/>
        </p:nvSpPr>
        <p:spPr>
          <a:xfrm>
            <a:off x="4328324" y="2910269"/>
            <a:ext cx="2076529" cy="406282"/>
          </a:xfrm>
          <a:prstGeom prst="roundRect">
            <a:avLst>
              <a:gd name="adj" fmla="val 5543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一卡通清结算平台</a:t>
            </a:r>
          </a:p>
        </p:txBody>
      </p:sp>
      <p:sp>
        <p:nvSpPr>
          <p:cNvPr id="20" name="圆角矩形 19"/>
          <p:cNvSpPr/>
          <p:nvPr/>
        </p:nvSpPr>
        <p:spPr>
          <a:xfrm>
            <a:off x="5591944" y="2223473"/>
            <a:ext cx="812909" cy="406800"/>
          </a:xfrm>
          <a:prstGeom prst="roundRect">
            <a:avLst>
              <a:gd name="adj" fmla="val 5543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地铁</a:t>
            </a:r>
          </a:p>
        </p:txBody>
      </p:sp>
      <p:cxnSp>
        <p:nvCxnSpPr>
          <p:cNvPr id="6" name="直接箭头连接符 5"/>
          <p:cNvCxnSpPr>
            <a:stCxn id="19" idx="0"/>
            <a:endCxn id="17" idx="2"/>
          </p:cNvCxnSpPr>
          <p:nvPr/>
        </p:nvCxnSpPr>
        <p:spPr>
          <a:xfrm flipH="1" flipV="1">
            <a:off x="4744326" y="2630273"/>
            <a:ext cx="622263" cy="279996"/>
          </a:xfrm>
          <a:prstGeom prst="straightConnector1">
            <a:avLst/>
          </a:prstGeom>
          <a:ln w="19050">
            <a:solidFill>
              <a:schemeClr val="bg1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/>
          <p:cNvCxnSpPr>
            <a:stCxn id="19" idx="0"/>
            <a:endCxn id="20" idx="2"/>
          </p:cNvCxnSpPr>
          <p:nvPr/>
        </p:nvCxnSpPr>
        <p:spPr>
          <a:xfrm flipV="1">
            <a:off x="5366589" y="2630273"/>
            <a:ext cx="631810" cy="279996"/>
          </a:xfrm>
          <a:prstGeom prst="straightConnector1">
            <a:avLst/>
          </a:prstGeom>
          <a:ln w="19050">
            <a:solidFill>
              <a:schemeClr val="bg1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/>
          <p:cNvSpPr txBox="1"/>
          <p:nvPr/>
        </p:nvSpPr>
        <p:spPr>
          <a:xfrm>
            <a:off x="4839370" y="4325034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清结算</a:t>
            </a:r>
          </a:p>
        </p:txBody>
      </p:sp>
      <p:sp>
        <p:nvSpPr>
          <p:cNvPr id="64" name="文本框 63"/>
          <p:cNvSpPr txBox="1"/>
          <p:nvPr/>
        </p:nvSpPr>
        <p:spPr>
          <a:xfrm>
            <a:off x="9264352" y="4325034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业主方威胁</a:t>
            </a:r>
          </a:p>
        </p:txBody>
      </p:sp>
      <p:grpSp>
        <p:nvGrpSpPr>
          <p:cNvPr id="14" name="组合 13"/>
          <p:cNvGrpSpPr/>
          <p:nvPr/>
        </p:nvGrpSpPr>
        <p:grpSpPr>
          <a:xfrm>
            <a:off x="5066883" y="3615793"/>
            <a:ext cx="500136" cy="500136"/>
            <a:chOff x="6124229" y="3516224"/>
            <a:chExt cx="667405" cy="667405"/>
          </a:xfrm>
        </p:grpSpPr>
        <p:sp>
          <p:nvSpPr>
            <p:cNvPr id="13" name="椭圆 12"/>
            <p:cNvSpPr/>
            <p:nvPr/>
          </p:nvSpPr>
          <p:spPr>
            <a:xfrm>
              <a:off x="6124229" y="3517629"/>
              <a:ext cx="666000" cy="66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24229" y="3516224"/>
              <a:ext cx="667405" cy="667405"/>
            </a:xfrm>
            <a:prstGeom prst="rect">
              <a:avLst/>
            </a:prstGeom>
          </p:spPr>
        </p:pic>
      </p:grpSp>
      <p:cxnSp>
        <p:nvCxnSpPr>
          <p:cNvPr id="31" name="肘形连接符 30"/>
          <p:cNvCxnSpPr>
            <a:stCxn id="12" idx="3"/>
            <a:endCxn id="20" idx="3"/>
          </p:cNvCxnSpPr>
          <p:nvPr/>
        </p:nvCxnSpPr>
        <p:spPr>
          <a:xfrm flipV="1">
            <a:off x="5567019" y="2426873"/>
            <a:ext cx="837834" cy="1438988"/>
          </a:xfrm>
          <a:prstGeom prst="bentConnector3">
            <a:avLst>
              <a:gd name="adj1" fmla="val 136986"/>
            </a:avLst>
          </a:prstGeom>
          <a:ln w="28575">
            <a:solidFill>
              <a:schemeClr val="bg1">
                <a:lumMod val="75000"/>
              </a:schemeClr>
            </a:solidFill>
            <a:prstDash val="sysDot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肘形连接符 47"/>
          <p:cNvCxnSpPr>
            <a:stCxn id="12" idx="1"/>
            <a:endCxn id="17" idx="1"/>
          </p:cNvCxnSpPr>
          <p:nvPr/>
        </p:nvCxnSpPr>
        <p:spPr>
          <a:xfrm rot="10800000">
            <a:off x="4340881" y="2426873"/>
            <a:ext cx="726003" cy="1438988"/>
          </a:xfrm>
          <a:prstGeom prst="bentConnector3">
            <a:avLst>
              <a:gd name="adj1" fmla="val 141750"/>
            </a:avLst>
          </a:prstGeom>
          <a:ln w="28575">
            <a:solidFill>
              <a:schemeClr val="bg1">
                <a:lumMod val="75000"/>
              </a:schemeClr>
            </a:solidFill>
            <a:prstDash val="sysDot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>
          <a:xfrm>
            <a:off x="425954" y="372829"/>
            <a:ext cx="7614459" cy="582613"/>
          </a:xfrm>
        </p:spPr>
        <p:txBody>
          <a:bodyPr>
            <a:normAutofit fontScale="85000" lnSpcReduction="10000"/>
          </a:bodyPr>
          <a:lstStyle/>
          <a:p>
            <a:r>
              <a:rPr lang="zh-CN" altLang="en-US" dirty="0"/>
              <a:t>一卡通公司在公共交通领域的行业地位受到极大的威胁</a:t>
            </a:r>
          </a:p>
          <a:p>
            <a:endParaRPr lang="zh-CN" altLang="en-US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5130" y="2230799"/>
            <a:ext cx="754292" cy="765385"/>
          </a:xfrm>
          <a:prstGeom prst="rect">
            <a:avLst/>
          </a:prstGeom>
        </p:spPr>
      </p:pic>
      <p:grpSp>
        <p:nvGrpSpPr>
          <p:cNvPr id="18" name="组合 17"/>
          <p:cNvGrpSpPr/>
          <p:nvPr/>
        </p:nvGrpSpPr>
        <p:grpSpPr>
          <a:xfrm>
            <a:off x="10113676" y="3277496"/>
            <a:ext cx="637200" cy="637200"/>
            <a:chOff x="8297046" y="3352854"/>
            <a:chExt cx="637200" cy="637200"/>
          </a:xfrm>
        </p:grpSpPr>
        <p:sp>
          <p:nvSpPr>
            <p:cNvPr id="7" name="圆角矩形 6"/>
            <p:cNvSpPr/>
            <p:nvPr/>
          </p:nvSpPr>
          <p:spPr>
            <a:xfrm>
              <a:off x="8297046" y="3352854"/>
              <a:ext cx="637200" cy="6372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0729" y="3431931"/>
              <a:ext cx="469834" cy="479046"/>
            </a:xfrm>
            <a:prstGeom prst="rect">
              <a:avLst/>
            </a:prstGeom>
          </p:spPr>
        </p:pic>
      </p:grpSp>
      <p:grpSp>
        <p:nvGrpSpPr>
          <p:cNvPr id="37" name="组合 36"/>
          <p:cNvGrpSpPr/>
          <p:nvPr/>
        </p:nvGrpSpPr>
        <p:grpSpPr>
          <a:xfrm>
            <a:off x="8960879" y="2296528"/>
            <a:ext cx="637200" cy="637200"/>
            <a:chOff x="9042076" y="3228662"/>
            <a:chExt cx="637200" cy="637200"/>
          </a:xfrm>
        </p:grpSpPr>
        <p:sp>
          <p:nvSpPr>
            <p:cNvPr id="32" name="圆角矩形 31"/>
            <p:cNvSpPr/>
            <p:nvPr/>
          </p:nvSpPr>
          <p:spPr>
            <a:xfrm>
              <a:off x="9042076" y="3228662"/>
              <a:ext cx="637200" cy="6372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2" name="图片 21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21013" y="3305963"/>
              <a:ext cx="479326" cy="479326"/>
            </a:xfrm>
            <a:prstGeom prst="rect">
              <a:avLst/>
            </a:prstGeom>
          </p:spPr>
        </p:pic>
      </p:grpSp>
      <p:pic>
        <p:nvPicPr>
          <p:cNvPr id="34" name="图片 3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2188" y="3288310"/>
            <a:ext cx="629074" cy="626386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8952188" y="2933877"/>
            <a:ext cx="69072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rgbClr val="FBFBF9"/>
                </a:solidFill>
              </a:rPr>
              <a:t>深圳地铁</a:t>
            </a:r>
          </a:p>
        </p:txBody>
      </p:sp>
      <p:sp>
        <p:nvSpPr>
          <p:cNvPr id="41" name="文本框 40"/>
          <p:cNvSpPr txBox="1"/>
          <p:nvPr/>
        </p:nvSpPr>
        <p:spPr>
          <a:xfrm>
            <a:off x="10086916" y="2933877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rgbClr val="FBFBF9"/>
                </a:solidFill>
              </a:rPr>
              <a:t>广州地铁</a:t>
            </a:r>
          </a:p>
        </p:txBody>
      </p:sp>
      <p:sp>
        <p:nvSpPr>
          <p:cNvPr id="42" name="文本框 41"/>
          <p:cNvSpPr txBox="1"/>
          <p:nvPr/>
        </p:nvSpPr>
        <p:spPr>
          <a:xfrm>
            <a:off x="8949794" y="3935784"/>
            <a:ext cx="5693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rgbClr val="FBFBF9"/>
                </a:solidFill>
              </a:rPr>
              <a:t>金华行</a:t>
            </a:r>
          </a:p>
        </p:txBody>
      </p:sp>
      <p:sp>
        <p:nvSpPr>
          <p:cNvPr id="43" name="文本框 42"/>
          <p:cNvSpPr txBox="1"/>
          <p:nvPr/>
        </p:nvSpPr>
        <p:spPr>
          <a:xfrm>
            <a:off x="10147582" y="3934614"/>
            <a:ext cx="5693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rgbClr val="FBFBF9"/>
                </a:solidFill>
              </a:rPr>
              <a:t>易通行</a:t>
            </a:r>
          </a:p>
        </p:txBody>
      </p:sp>
    </p:spTree>
    <p:extLst>
      <p:ext uri="{BB962C8B-B14F-4D97-AF65-F5344CB8AC3E}">
        <p14:creationId xmlns:p14="http://schemas.microsoft.com/office/powerpoint/2010/main" val="621926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圆角矩形 44"/>
          <p:cNvSpPr/>
          <p:nvPr/>
        </p:nvSpPr>
        <p:spPr>
          <a:xfrm>
            <a:off x="6718207" y="3515190"/>
            <a:ext cx="342662" cy="29780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圆角矩形 43"/>
          <p:cNvSpPr/>
          <p:nvPr/>
        </p:nvSpPr>
        <p:spPr>
          <a:xfrm>
            <a:off x="7745316" y="3470060"/>
            <a:ext cx="384531" cy="41116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" name="直接连接符 3"/>
          <p:cNvCxnSpPr/>
          <p:nvPr/>
        </p:nvCxnSpPr>
        <p:spPr>
          <a:xfrm>
            <a:off x="0" y="5079640"/>
            <a:ext cx="12192000" cy="0"/>
          </a:xfrm>
          <a:prstGeom prst="line">
            <a:avLst/>
          </a:prstGeom>
          <a:ln w="76200">
            <a:solidFill>
              <a:schemeClr val="bg1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30"/>
          <p:cNvSpPr/>
          <p:nvPr/>
        </p:nvSpPr>
        <p:spPr>
          <a:xfrm>
            <a:off x="952345" y="4728569"/>
            <a:ext cx="1520193" cy="702142"/>
          </a:xfrm>
          <a:prstGeom prst="rect">
            <a:avLst/>
          </a:prstGeom>
          <a:solidFill>
            <a:srgbClr val="46556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TextBox 9"/>
          <p:cNvSpPr txBox="1">
            <a:spLocks noChangeArrowheads="1"/>
          </p:cNvSpPr>
          <p:nvPr/>
        </p:nvSpPr>
        <p:spPr bwMode="auto">
          <a:xfrm>
            <a:off x="950342" y="4872151"/>
            <a:ext cx="148494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支付入口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Rectangle 31"/>
          <p:cNvSpPr/>
          <p:nvPr/>
        </p:nvSpPr>
        <p:spPr>
          <a:xfrm>
            <a:off x="3745106" y="4728569"/>
            <a:ext cx="1519200" cy="702000"/>
          </a:xfrm>
          <a:prstGeom prst="rect">
            <a:avLst/>
          </a:prstGeom>
          <a:solidFill>
            <a:srgbClr val="45BE9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9"/>
          <p:cNvSpPr txBox="1">
            <a:spLocks noChangeArrowheads="1"/>
          </p:cNvSpPr>
          <p:nvPr/>
        </p:nvSpPr>
        <p:spPr bwMode="auto">
          <a:xfrm>
            <a:off x="3744432" y="4875847"/>
            <a:ext cx="148262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用户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Rectangle 32"/>
          <p:cNvSpPr/>
          <p:nvPr/>
        </p:nvSpPr>
        <p:spPr>
          <a:xfrm>
            <a:off x="6507731" y="4728569"/>
            <a:ext cx="1519200" cy="702000"/>
          </a:xfrm>
          <a:prstGeom prst="rect">
            <a:avLst/>
          </a:prstGeom>
          <a:solidFill>
            <a:srgbClr val="A0BC3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6534869" y="4868413"/>
            <a:ext cx="151920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资金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Rectangle 33"/>
          <p:cNvSpPr/>
          <p:nvPr/>
        </p:nvSpPr>
        <p:spPr>
          <a:xfrm>
            <a:off x="9314010" y="4728569"/>
            <a:ext cx="1519200" cy="702000"/>
          </a:xfrm>
          <a:prstGeom prst="rect">
            <a:avLst/>
          </a:prstGeom>
          <a:solidFill>
            <a:srgbClr val="FB873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TextBox 9"/>
          <p:cNvSpPr txBox="1">
            <a:spLocks noChangeArrowheads="1"/>
          </p:cNvSpPr>
          <p:nvPr/>
        </p:nvSpPr>
        <p:spPr bwMode="auto">
          <a:xfrm>
            <a:off x="9350587" y="4737338"/>
            <a:ext cx="1482624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互联网增值业务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Rectangle 33"/>
          <p:cNvSpPr/>
          <p:nvPr/>
        </p:nvSpPr>
        <p:spPr>
          <a:xfrm>
            <a:off x="9292065" y="4728569"/>
            <a:ext cx="1519200" cy="702000"/>
          </a:xfrm>
          <a:prstGeom prst="rect">
            <a:avLst/>
          </a:prstGeom>
          <a:solidFill>
            <a:srgbClr val="FB873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TextBox 9"/>
          <p:cNvSpPr txBox="1">
            <a:spLocks noChangeArrowheads="1"/>
          </p:cNvSpPr>
          <p:nvPr/>
        </p:nvSpPr>
        <p:spPr bwMode="auto">
          <a:xfrm>
            <a:off x="9313774" y="4721135"/>
            <a:ext cx="1519200" cy="70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互联网增值业务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8716" y="2544435"/>
            <a:ext cx="419458" cy="359069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3611" y="3429000"/>
            <a:ext cx="500621" cy="500621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1904" y="2343600"/>
            <a:ext cx="674664" cy="674664"/>
          </a:xfrm>
          <a:prstGeom prst="rect">
            <a:avLst/>
          </a:prstGeom>
        </p:spPr>
      </p:pic>
      <p:cxnSp>
        <p:nvCxnSpPr>
          <p:cNvPr id="21" name="肘形连接符 20"/>
          <p:cNvCxnSpPr>
            <a:endCxn id="3" idx="1"/>
          </p:cNvCxnSpPr>
          <p:nvPr/>
        </p:nvCxnSpPr>
        <p:spPr>
          <a:xfrm rot="5400000" flipH="1" flipV="1">
            <a:off x="-419280" y="2658185"/>
            <a:ext cx="3474965" cy="1383191"/>
          </a:xfrm>
          <a:prstGeom prst="bentConnector2">
            <a:avLst/>
          </a:prstGeom>
          <a:ln w="381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 flipV="1">
            <a:off x="4079776" y="1628800"/>
            <a:ext cx="8112224" cy="30212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肘形连接符 22"/>
          <p:cNvCxnSpPr>
            <a:endCxn id="20" idx="1"/>
          </p:cNvCxnSpPr>
          <p:nvPr/>
        </p:nvCxnSpPr>
        <p:spPr>
          <a:xfrm rot="5400000" flipH="1" flipV="1">
            <a:off x="2285790" y="3561147"/>
            <a:ext cx="2406328" cy="645899"/>
          </a:xfrm>
          <a:prstGeom prst="bentConnector2">
            <a:avLst/>
          </a:prstGeom>
          <a:ln w="381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肘形连接符 23"/>
          <p:cNvCxnSpPr>
            <a:endCxn id="28" idx="1"/>
          </p:cNvCxnSpPr>
          <p:nvPr/>
        </p:nvCxnSpPr>
        <p:spPr>
          <a:xfrm rot="5400000" flipH="1" flipV="1">
            <a:off x="5528306" y="3959064"/>
            <a:ext cx="1423167" cy="833225"/>
          </a:xfrm>
          <a:prstGeom prst="bentConnector2">
            <a:avLst/>
          </a:prstGeom>
          <a:ln w="381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>
            <a:stCxn id="15" idx="3"/>
          </p:cNvCxnSpPr>
          <p:nvPr/>
        </p:nvCxnSpPr>
        <p:spPr>
          <a:xfrm flipV="1">
            <a:off x="5158174" y="2717414"/>
            <a:ext cx="7033826" cy="6556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>
            <a:stCxn id="16" idx="3"/>
          </p:cNvCxnSpPr>
          <p:nvPr/>
        </p:nvCxnSpPr>
        <p:spPr>
          <a:xfrm flipV="1">
            <a:off x="8184232" y="3648458"/>
            <a:ext cx="4007768" cy="30853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图片 2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6502" y="3430027"/>
            <a:ext cx="468130" cy="4681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9798" y="1263761"/>
            <a:ext cx="697071" cy="697071"/>
          </a:xfrm>
          <a:prstGeom prst="rect">
            <a:avLst/>
          </a:prstGeom>
        </p:spPr>
      </p:pic>
      <p:sp>
        <p:nvSpPr>
          <p:cNvPr id="36" name="文本框 35"/>
          <p:cNvSpPr txBox="1"/>
          <p:nvPr/>
        </p:nvSpPr>
        <p:spPr>
          <a:xfrm>
            <a:off x="1875264" y="1977445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腾讯乘车码</a:t>
            </a:r>
            <a:endParaRPr lang="zh-CN" altLang="en-US" sz="1200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9" name="图片 3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714" y="1263388"/>
            <a:ext cx="697071" cy="697071"/>
          </a:xfrm>
          <a:prstGeom prst="rect">
            <a:avLst/>
          </a:prstGeom>
        </p:spPr>
      </p:pic>
      <p:sp>
        <p:nvSpPr>
          <p:cNvPr id="40" name="文本框 39"/>
          <p:cNvSpPr txBox="1"/>
          <p:nvPr/>
        </p:nvSpPr>
        <p:spPr>
          <a:xfrm>
            <a:off x="2971780" y="1978017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支付宝乘车码</a:t>
            </a:r>
          </a:p>
        </p:txBody>
      </p:sp>
      <p:sp>
        <p:nvSpPr>
          <p:cNvPr id="46" name="文本框 45"/>
          <p:cNvSpPr txBox="1"/>
          <p:nvPr/>
        </p:nvSpPr>
        <p:spPr>
          <a:xfrm>
            <a:off x="6644346" y="3945137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微信</a:t>
            </a:r>
          </a:p>
        </p:txBody>
      </p:sp>
      <p:sp>
        <p:nvSpPr>
          <p:cNvPr id="47" name="文本框 46"/>
          <p:cNvSpPr txBox="1"/>
          <p:nvPr/>
        </p:nvSpPr>
        <p:spPr>
          <a:xfrm>
            <a:off x="7612304" y="3951198"/>
            <a:ext cx="6432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支付宝</a:t>
            </a:r>
          </a:p>
        </p:txBody>
      </p:sp>
      <p:sp>
        <p:nvSpPr>
          <p:cNvPr id="54" name="文本框 53"/>
          <p:cNvSpPr txBox="1"/>
          <p:nvPr/>
        </p:nvSpPr>
        <p:spPr>
          <a:xfrm>
            <a:off x="3711605" y="2864119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银联闪付</a:t>
            </a:r>
          </a:p>
        </p:txBody>
      </p:sp>
      <p:sp>
        <p:nvSpPr>
          <p:cNvPr id="55" name="文本框 54"/>
          <p:cNvSpPr txBox="1"/>
          <p:nvPr/>
        </p:nvSpPr>
        <p:spPr>
          <a:xfrm>
            <a:off x="4439816" y="2879764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腾讯乘车码</a:t>
            </a: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>
          <a:xfrm>
            <a:off x="425956" y="372829"/>
            <a:ext cx="8008360" cy="582613"/>
          </a:xfrm>
        </p:spPr>
        <p:txBody>
          <a:bodyPr>
            <a:normAutofit fontScale="85000" lnSpcReduction="10000"/>
          </a:bodyPr>
          <a:lstStyle/>
          <a:p>
            <a:r>
              <a:rPr lang="zh-CN" altLang="en-US" dirty="0"/>
              <a:t>一卡通公司在互联网业务的发展空间也受到极大地挤压</a:t>
            </a:r>
          </a:p>
          <a:p>
            <a:endParaRPr lang="zh-CN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2176318" y="1410356"/>
            <a:ext cx="313468" cy="396529"/>
          </a:xfrm>
          <a:prstGeom prst="rect">
            <a:avLst/>
          </a:prstGeom>
          <a:solidFill>
            <a:srgbClr val="0704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7" name="图片 36"/>
          <p:cNvPicPr>
            <a:picLocks noChangeAspect="1"/>
          </p:cNvPicPr>
          <p:nvPr/>
        </p:nvPicPr>
        <p:blipFill>
          <a:blip r:embed="rId8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4848" y="1435092"/>
            <a:ext cx="274938" cy="324927"/>
          </a:xfrm>
          <a:prstGeom prst="rect">
            <a:avLst/>
          </a:prstGeom>
        </p:spPr>
      </p:pic>
      <p:sp>
        <p:nvSpPr>
          <p:cNvPr id="41" name="矩形 40"/>
          <p:cNvSpPr/>
          <p:nvPr/>
        </p:nvSpPr>
        <p:spPr>
          <a:xfrm>
            <a:off x="3382515" y="1412822"/>
            <a:ext cx="313468" cy="396529"/>
          </a:xfrm>
          <a:prstGeom prst="rect">
            <a:avLst/>
          </a:prstGeom>
          <a:solidFill>
            <a:srgbClr val="0704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2" name="图片 41"/>
          <p:cNvPicPr>
            <a:picLocks noChangeAspect="1"/>
          </p:cNvPicPr>
          <p:nvPr/>
        </p:nvPicPr>
        <p:blipFill>
          <a:blip r:embed="rId9" cstate="print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7234" y="1410356"/>
            <a:ext cx="364030" cy="364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972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3071664" y="1283832"/>
            <a:ext cx="5832648" cy="4870752"/>
            <a:chOff x="695400" y="1168978"/>
            <a:chExt cx="5832648" cy="4870752"/>
          </a:xfrm>
        </p:grpSpPr>
        <p:sp>
          <p:nvSpPr>
            <p:cNvPr id="36" name="任意多边形 35"/>
            <p:cNvSpPr/>
            <p:nvPr/>
          </p:nvSpPr>
          <p:spPr>
            <a:xfrm>
              <a:off x="3071664" y="1168978"/>
              <a:ext cx="1080000" cy="928438"/>
            </a:xfrm>
            <a:custGeom>
              <a:avLst/>
              <a:gdLst>
                <a:gd name="connsiteX0" fmla="*/ 0 w 1166529"/>
                <a:gd name="connsiteY0" fmla="*/ 928438 h 928438"/>
                <a:gd name="connsiteX1" fmla="*/ 583263 w 1166529"/>
                <a:gd name="connsiteY1" fmla="*/ 0 h 928438"/>
                <a:gd name="connsiteX2" fmla="*/ 583266 w 1166529"/>
                <a:gd name="connsiteY2" fmla="*/ 0 h 928438"/>
                <a:gd name="connsiteX3" fmla="*/ 1166529 w 1166529"/>
                <a:gd name="connsiteY3" fmla="*/ 928438 h 928438"/>
                <a:gd name="connsiteX4" fmla="*/ 0 w 1166529"/>
                <a:gd name="connsiteY4" fmla="*/ 928438 h 928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6529" h="928438">
                  <a:moveTo>
                    <a:pt x="0" y="928438"/>
                  </a:moveTo>
                  <a:lnTo>
                    <a:pt x="583263" y="0"/>
                  </a:lnTo>
                  <a:lnTo>
                    <a:pt x="583266" y="0"/>
                  </a:lnTo>
                  <a:lnTo>
                    <a:pt x="1166529" y="928438"/>
                  </a:lnTo>
                  <a:lnTo>
                    <a:pt x="0" y="9284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2860" tIns="22860" rIns="22860" bIns="22860" numCol="1" spcCol="1270" anchor="ctr" anchorCtr="0">
              <a:noAutofit/>
            </a:bodyPr>
            <a:lstStyle/>
            <a:p>
              <a:pPr algn="ctr" defTabSz="800100">
                <a:lnSpc>
                  <a:spcPct val="90000"/>
                </a:lnSpc>
                <a:spcAft>
                  <a:spcPct val="35000"/>
                </a:spcAft>
              </a:pPr>
              <a:r>
                <a:rPr lang="zh-CN" altLang="en-US" dirty="0">
                  <a:solidFill>
                    <a:srgbClr val="FF66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影</a:t>
              </a:r>
              <a:endParaRPr lang="en-US" altLang="zh-CN" dirty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defTabSz="800100">
                <a:lnSpc>
                  <a:spcPct val="90000"/>
                </a:lnSpc>
                <a:spcAft>
                  <a:spcPct val="35000"/>
                </a:spcAft>
              </a:pPr>
              <a:r>
                <a:rPr lang="zh-CN" altLang="en-US" dirty="0">
                  <a:solidFill>
                    <a:srgbClr val="FF66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响力</a:t>
              </a:r>
              <a:endParaRPr lang="en-US" altLang="zh-CN" dirty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7" name="任意多边形 36"/>
            <p:cNvSpPr/>
            <p:nvPr/>
          </p:nvSpPr>
          <p:spPr>
            <a:xfrm>
              <a:off x="2495601" y="2154995"/>
              <a:ext cx="2232248" cy="928438"/>
            </a:xfrm>
            <a:custGeom>
              <a:avLst/>
              <a:gdLst>
                <a:gd name="connsiteX0" fmla="*/ 0 w 2333059"/>
                <a:gd name="connsiteY0" fmla="*/ 928438 h 928438"/>
                <a:gd name="connsiteX1" fmla="*/ 583263 w 2333059"/>
                <a:gd name="connsiteY1" fmla="*/ 0 h 928438"/>
                <a:gd name="connsiteX2" fmla="*/ 1749796 w 2333059"/>
                <a:gd name="connsiteY2" fmla="*/ 0 h 928438"/>
                <a:gd name="connsiteX3" fmla="*/ 2333059 w 2333059"/>
                <a:gd name="connsiteY3" fmla="*/ 928438 h 928438"/>
                <a:gd name="connsiteX4" fmla="*/ 0 w 2333059"/>
                <a:gd name="connsiteY4" fmla="*/ 928438 h 928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33059" h="928438">
                  <a:moveTo>
                    <a:pt x="0" y="928438"/>
                  </a:moveTo>
                  <a:lnTo>
                    <a:pt x="583263" y="0"/>
                  </a:lnTo>
                  <a:lnTo>
                    <a:pt x="1749796" y="0"/>
                  </a:lnTo>
                  <a:lnTo>
                    <a:pt x="2333059" y="928438"/>
                  </a:lnTo>
                  <a:lnTo>
                    <a:pt x="0" y="928438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60000" tIns="22860" rIns="360000" bIns="21600" numCol="1" spcCol="1270" anchor="ctr" anchorCtr="0">
              <a:noAutofit/>
            </a:bodyPr>
            <a:lstStyle/>
            <a:p>
              <a:pPr algn="ctr" defTabSz="800100">
                <a:lnSpc>
                  <a:spcPct val="90000"/>
                </a:lnSpc>
                <a:spcAft>
                  <a:spcPct val="35000"/>
                </a:spcAft>
              </a:pPr>
              <a:r>
                <a:rPr lang="zh-CN" altLang="en-US" dirty="0">
                  <a:solidFill>
                    <a:srgbClr val="FF66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扩张</a:t>
              </a:r>
              <a:endParaRPr lang="en-US" altLang="zh-CN" dirty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defTabSz="800100">
                <a:lnSpc>
                  <a:spcPct val="90000"/>
                </a:lnSpc>
                <a:spcAft>
                  <a:spcPct val="35000"/>
                </a:spcAft>
              </a:pPr>
              <a:r>
                <a:rPr lang="zh-CN" altLang="en-US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延伸经营范围</a:t>
              </a:r>
              <a:endParaRPr lang="zh-CN" altLang="en-US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38" name="任意多边形 37"/>
            <p:cNvSpPr/>
            <p:nvPr/>
          </p:nvSpPr>
          <p:spPr>
            <a:xfrm>
              <a:off x="1905812" y="3140551"/>
              <a:ext cx="3420000" cy="928438"/>
            </a:xfrm>
            <a:custGeom>
              <a:avLst/>
              <a:gdLst>
                <a:gd name="connsiteX0" fmla="*/ 0 w 3499588"/>
                <a:gd name="connsiteY0" fmla="*/ 928438 h 928438"/>
                <a:gd name="connsiteX1" fmla="*/ 583263 w 3499588"/>
                <a:gd name="connsiteY1" fmla="*/ 0 h 928438"/>
                <a:gd name="connsiteX2" fmla="*/ 2916325 w 3499588"/>
                <a:gd name="connsiteY2" fmla="*/ 0 h 928438"/>
                <a:gd name="connsiteX3" fmla="*/ 3499588 w 3499588"/>
                <a:gd name="connsiteY3" fmla="*/ 928438 h 928438"/>
                <a:gd name="connsiteX4" fmla="*/ 0 w 3499588"/>
                <a:gd name="connsiteY4" fmla="*/ 928438 h 928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99588" h="928438">
                  <a:moveTo>
                    <a:pt x="0" y="928438"/>
                  </a:moveTo>
                  <a:lnTo>
                    <a:pt x="583263" y="0"/>
                  </a:lnTo>
                  <a:lnTo>
                    <a:pt x="2916325" y="0"/>
                  </a:lnTo>
                  <a:lnTo>
                    <a:pt x="3499588" y="928438"/>
                  </a:lnTo>
                  <a:lnTo>
                    <a:pt x="0" y="928438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35288" tIns="22860" rIns="635288" bIns="22860" numCol="1" spcCol="1270" anchor="ctr" anchorCtr="0">
              <a:noAutofit/>
            </a:bodyPr>
            <a:lstStyle/>
            <a:p>
              <a:pPr algn="ctr" defTabSz="800100">
                <a:lnSpc>
                  <a:spcPct val="90000"/>
                </a:lnSpc>
                <a:spcAft>
                  <a:spcPct val="35000"/>
                </a:spcAft>
              </a:pPr>
              <a:r>
                <a:rPr lang="zh-CN" altLang="en-US" dirty="0">
                  <a:solidFill>
                    <a:srgbClr val="FF66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发展</a:t>
              </a:r>
              <a:endParaRPr lang="en-US" altLang="zh-CN" dirty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defTabSz="800100">
                <a:lnSpc>
                  <a:spcPct val="90000"/>
                </a:lnSpc>
                <a:spcAft>
                  <a:spcPct val="35000"/>
                </a:spcAft>
              </a:pPr>
              <a:r>
                <a:rPr lang="zh-CN" altLang="en-US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获得可持续发展机会</a:t>
              </a:r>
              <a:endParaRPr lang="zh-CN" altLang="en-US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39" name="任意多边形 38"/>
            <p:cNvSpPr/>
            <p:nvPr/>
          </p:nvSpPr>
          <p:spPr>
            <a:xfrm>
              <a:off x="1304739" y="4125736"/>
              <a:ext cx="4618800" cy="928438"/>
            </a:xfrm>
            <a:custGeom>
              <a:avLst/>
              <a:gdLst>
                <a:gd name="connsiteX0" fmla="*/ 0 w 4666118"/>
                <a:gd name="connsiteY0" fmla="*/ 928438 h 928438"/>
                <a:gd name="connsiteX1" fmla="*/ 583263 w 4666118"/>
                <a:gd name="connsiteY1" fmla="*/ 0 h 928438"/>
                <a:gd name="connsiteX2" fmla="*/ 4082855 w 4666118"/>
                <a:gd name="connsiteY2" fmla="*/ 0 h 928438"/>
                <a:gd name="connsiteX3" fmla="*/ 4666118 w 4666118"/>
                <a:gd name="connsiteY3" fmla="*/ 928438 h 928438"/>
                <a:gd name="connsiteX4" fmla="*/ 0 w 4666118"/>
                <a:gd name="connsiteY4" fmla="*/ 928438 h 928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66118" h="928438">
                  <a:moveTo>
                    <a:pt x="0" y="928438"/>
                  </a:moveTo>
                  <a:lnTo>
                    <a:pt x="583263" y="0"/>
                  </a:lnTo>
                  <a:lnTo>
                    <a:pt x="4082855" y="0"/>
                  </a:lnTo>
                  <a:lnTo>
                    <a:pt x="4666118" y="928438"/>
                  </a:lnTo>
                  <a:lnTo>
                    <a:pt x="0" y="928438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20000" tIns="22860" rIns="720000" bIns="22860" numCol="1" spcCol="1270" anchor="ctr" anchorCtr="0">
              <a:noAutofit/>
            </a:bodyPr>
            <a:lstStyle/>
            <a:p>
              <a:pPr algn="ctr" defTabSz="800100">
                <a:lnSpc>
                  <a:spcPct val="90000"/>
                </a:lnSpc>
                <a:spcAft>
                  <a:spcPct val="35000"/>
                </a:spcAft>
              </a:pPr>
              <a:r>
                <a:rPr lang="zh-CN" altLang="en-US" dirty="0">
                  <a:solidFill>
                    <a:srgbClr val="FF66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收益</a:t>
              </a:r>
              <a:endParaRPr lang="en-US" altLang="zh-CN" dirty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defTabSz="800100">
                <a:lnSpc>
                  <a:spcPct val="90000"/>
                </a:lnSpc>
                <a:spcAft>
                  <a:spcPct val="35000"/>
                </a:spcAft>
              </a:pPr>
              <a:r>
                <a:rPr lang="zh-CN" altLang="en-US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维持原有收益，获得更多收益</a:t>
              </a:r>
              <a:endParaRPr lang="zh-CN" altLang="en-US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40" name="任意多边形 39"/>
            <p:cNvSpPr/>
            <p:nvPr/>
          </p:nvSpPr>
          <p:spPr>
            <a:xfrm>
              <a:off x="695400" y="5111292"/>
              <a:ext cx="5832648" cy="928438"/>
            </a:xfrm>
            <a:custGeom>
              <a:avLst/>
              <a:gdLst>
                <a:gd name="connsiteX0" fmla="*/ 0 w 5832648"/>
                <a:gd name="connsiteY0" fmla="*/ 928438 h 928438"/>
                <a:gd name="connsiteX1" fmla="*/ 583263 w 5832648"/>
                <a:gd name="connsiteY1" fmla="*/ 0 h 928438"/>
                <a:gd name="connsiteX2" fmla="*/ 5249385 w 5832648"/>
                <a:gd name="connsiteY2" fmla="*/ 0 h 928438"/>
                <a:gd name="connsiteX3" fmla="*/ 5832648 w 5832648"/>
                <a:gd name="connsiteY3" fmla="*/ 928438 h 928438"/>
                <a:gd name="connsiteX4" fmla="*/ 0 w 5832648"/>
                <a:gd name="connsiteY4" fmla="*/ 928438 h 928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32648" h="928438">
                  <a:moveTo>
                    <a:pt x="0" y="928438"/>
                  </a:moveTo>
                  <a:lnTo>
                    <a:pt x="583263" y="0"/>
                  </a:lnTo>
                  <a:lnTo>
                    <a:pt x="5249385" y="0"/>
                  </a:lnTo>
                  <a:lnTo>
                    <a:pt x="5832648" y="928438"/>
                  </a:lnTo>
                  <a:lnTo>
                    <a:pt x="0" y="928438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043573" tIns="22860" rIns="1043574" bIns="22860" numCol="1" spcCol="1270" anchor="ctr" anchorCtr="0">
              <a:noAutofit/>
            </a:bodyPr>
            <a:lstStyle/>
            <a:p>
              <a:pPr algn="ctr" defTabSz="800100">
                <a:lnSpc>
                  <a:spcPct val="90000"/>
                </a:lnSpc>
                <a:spcAft>
                  <a:spcPct val="35000"/>
                </a:spcAft>
              </a:pPr>
              <a:r>
                <a:rPr lang="zh-CN" altLang="en-US" dirty="0">
                  <a:solidFill>
                    <a:srgbClr val="FF66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自保</a:t>
              </a:r>
              <a:endParaRPr lang="en-US" altLang="zh-CN" dirty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defTabSz="800100">
                <a:lnSpc>
                  <a:spcPct val="90000"/>
                </a:lnSpc>
                <a:spcAft>
                  <a:spcPct val="35000"/>
                </a:spcAft>
              </a:pPr>
              <a:r>
                <a:rPr lang="zh-CN" altLang="en-US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保住自己在公共出行领域的地位</a:t>
              </a:r>
              <a:endParaRPr lang="en-US" altLang="zh-CN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>
          <a:xfrm>
            <a:off x="425956" y="372829"/>
            <a:ext cx="4871258" cy="582613"/>
          </a:xfrm>
        </p:spPr>
        <p:txBody>
          <a:bodyPr>
            <a:normAutofit/>
          </a:bodyPr>
          <a:lstStyle/>
          <a:p>
            <a:r>
              <a:rPr lang="zh-CN" altLang="en-US" sz="2400" dirty="0">
                <a:solidFill>
                  <a:prstClr val="white"/>
                </a:solidFill>
              </a:rPr>
              <a:t>当前环境下一卡通企业的需求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8250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973E1-D17B-714B-9310-6C2036E52D99}" type="slidenum">
              <a:rPr kumimoji="1" lang="zh-CN" altLang="en-US" smtClean="0"/>
              <a:pPr/>
              <a:t>9</a:t>
            </a:fld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4750557-6828-4DAD-B1A5-E8541CEE22C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1986" y="1069237"/>
            <a:ext cx="4163756" cy="4325814"/>
          </a:xfrm>
          <a:prstGeom prst="rect">
            <a:avLst/>
          </a:prstGeom>
        </p:spPr>
      </p:pic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>
          <a:xfrm>
            <a:off x="2146632" y="2181533"/>
            <a:ext cx="3441016" cy="2101222"/>
          </a:xfrm>
        </p:spPr>
        <p:txBody>
          <a:bodyPr>
            <a:noAutofit/>
          </a:bodyPr>
          <a:lstStyle/>
          <a:p>
            <a:pPr algn="ctr">
              <a:lnSpc>
                <a:spcPct val="100000"/>
              </a:lnSpc>
            </a:pPr>
            <a:r>
              <a:rPr lang="zh-CN" altLang="en-US" sz="4000" spc="600" dirty="0"/>
              <a:t>目录</a:t>
            </a:r>
          </a:p>
          <a:p>
            <a:pPr algn="ctr">
              <a:lnSpc>
                <a:spcPct val="100000"/>
              </a:lnSpc>
            </a:pPr>
            <a:r>
              <a:rPr lang="en-US" altLang="zh-CN" sz="4000" spc="600" dirty="0"/>
              <a:t>CONTENT</a:t>
            </a:r>
          </a:p>
        </p:txBody>
      </p:sp>
      <p:sp>
        <p:nvSpPr>
          <p:cNvPr id="16" name="MH_Text_1"/>
          <p:cNvSpPr/>
          <p:nvPr>
            <p:custDataLst>
              <p:tags r:id="rId1"/>
            </p:custDataLst>
          </p:nvPr>
        </p:nvSpPr>
        <p:spPr>
          <a:xfrm>
            <a:off x="6400346" y="1484552"/>
            <a:ext cx="5588454" cy="49244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一、我们对一卡通行业的理解</a:t>
            </a:r>
            <a:endParaRPr lang="en-US" altLang="zh-CN" sz="32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" name="MH_Text_2"/>
          <p:cNvSpPr/>
          <p:nvPr>
            <p:custDataLst>
              <p:tags r:id="rId2"/>
            </p:custDataLst>
          </p:nvPr>
        </p:nvSpPr>
        <p:spPr>
          <a:xfrm>
            <a:off x="6400347" y="2305086"/>
            <a:ext cx="4680519" cy="49244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lvl="0"/>
            <a:r>
              <a:rPr lang="zh-CN" altLang="en-US" sz="3200" dirty="0">
                <a:solidFill>
                  <a:srgbClr val="FF66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二、我们的合作方案</a:t>
            </a:r>
            <a:endParaRPr lang="zh-CN" altLang="en-US" sz="1400" dirty="0">
              <a:solidFill>
                <a:srgbClr val="FF66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8" name="MH_Text_1"/>
          <p:cNvSpPr/>
          <p:nvPr>
            <p:custDataLst>
              <p:tags r:id="rId3"/>
            </p:custDataLst>
          </p:nvPr>
        </p:nvSpPr>
        <p:spPr>
          <a:xfrm>
            <a:off x="6400347" y="3125620"/>
            <a:ext cx="5205239" cy="49244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三、方案的优势</a:t>
            </a:r>
            <a:endParaRPr lang="en-US" altLang="zh-CN" sz="32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9" name="MH_Text_2"/>
          <p:cNvSpPr/>
          <p:nvPr>
            <p:custDataLst>
              <p:tags r:id="rId4"/>
            </p:custDataLst>
          </p:nvPr>
        </p:nvSpPr>
        <p:spPr>
          <a:xfrm>
            <a:off x="6400347" y="3946154"/>
            <a:ext cx="5205238" cy="49244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lvl="0"/>
            <a:r>
              <a:rPr lang="zh-CN" altLang="en-US" sz="3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四、关于我们</a:t>
            </a:r>
            <a:endParaRPr lang="zh-CN" altLang="en-US" sz="1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000983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192605"/>
  <p:tag name="MH_LIBRARY" val="GRAPHIC"/>
  <p:tag name="MH_TYPE" val="Text"/>
  <p:tag name="MH_ORDER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192605"/>
  <p:tag name="MH_LIBRARY" val="GRAPHIC"/>
  <p:tag name="MH_TYPE" val="Text"/>
  <p:tag name="MH_ORDER" val="2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192605"/>
  <p:tag name="MH_LIBRARY" val="GRAPHIC"/>
  <p:tag name="MH_TYPE" val="Text"/>
  <p:tag name="MH_ORDER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192605"/>
  <p:tag name="MH_LIBRARY" val="GRAPHIC"/>
  <p:tag name="MH_TYPE" val="Text"/>
  <p:tag name="MH_ORDER" val="2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192605"/>
  <p:tag name="MH_LIBRARY" val="GRAPHIC"/>
  <p:tag name="MH_TYPE" val="Text"/>
  <p:tag name="MH_ORDER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192605"/>
  <p:tag name="MH_LIBRARY" val="GRAPHIC"/>
  <p:tag name="MH_TYPE" val="Text"/>
  <p:tag name="MH_ORDER" val="2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192605"/>
  <p:tag name="MH_LIBRARY" val="GRAPHIC"/>
  <p:tag name="MH_TYPE" val="Text"/>
  <p:tag name="MH_ORDER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192605"/>
  <p:tag name="MH_LIBRARY" val="GRAPHIC"/>
  <p:tag name="MH_TYPE" val="Text"/>
  <p:tag name="MH_ORDER" val="2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192605"/>
  <p:tag name="MH_LIBRARY" val="GRAPHIC"/>
  <p:tag name="MH_TYPE" val="Text"/>
  <p:tag name="MH_ORDER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192605"/>
  <p:tag name="MH_LIBRARY" val="GRAPHIC"/>
  <p:tag name="MH_TYPE" val="Text"/>
  <p:tag name="MH_ORDER" val="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192605"/>
  <p:tag name="MH_LIBRARY" val="GRAPHIC"/>
  <p:tag name="MH_TYPE" val="Text"/>
  <p:tag name="MH_ORDER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192605"/>
  <p:tag name="MH_LIBRARY" val="GRAPHIC"/>
  <p:tag name="MH_TYPE" val="Text"/>
  <p:tag name="MH_ORDER" val="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192605"/>
  <p:tag name="MH_LIBRARY" val="GRAPHIC"/>
  <p:tag name="MH_TYPE" val="Text"/>
  <p:tag name="MH_ORDER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192605"/>
  <p:tag name="MH_LIBRARY" val="GRAPHIC"/>
  <p:tag name="MH_TYPE" val="Text"/>
  <p:tag name="MH_ORDER" val="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192605"/>
  <p:tag name="MH_LIBRARY" val="GRAPHIC"/>
  <p:tag name="MH_TYPE" val="Text"/>
  <p:tag name="MH_ORDER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192605"/>
  <p:tag name="MH_LIBRARY" val="GRAPHIC"/>
  <p:tag name="MH_TYPE" val="Text"/>
  <p:tag name="MH_ORDER" val="2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2974</TotalTime>
  <Words>1805</Words>
  <Application>Microsoft Office PowerPoint</Application>
  <PresentationFormat>宽屏</PresentationFormat>
  <Paragraphs>353</Paragraphs>
  <Slides>28</Slides>
  <Notes>22</Notes>
  <HiddenSlides>0</HiddenSlides>
  <MMClips>2</MMClips>
  <ScaleCrop>false</ScaleCrop>
  <HeadingPairs>
    <vt:vector size="8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41" baseType="lpstr">
      <vt:lpstr>Microsoft JhengHei UI Light</vt:lpstr>
      <vt:lpstr>等线</vt:lpstr>
      <vt:lpstr>等线</vt:lpstr>
      <vt:lpstr>DengXian Light</vt:lpstr>
      <vt:lpstr>华文楷体</vt:lpstr>
      <vt:lpstr>楷体</vt:lpstr>
      <vt:lpstr>庞门正道标题体</vt:lpstr>
      <vt:lpstr>微软雅黑</vt:lpstr>
      <vt:lpstr>微软雅黑 Light</vt:lpstr>
      <vt:lpstr>Arial</vt:lpstr>
      <vt:lpstr>Calibri</vt:lpstr>
      <vt:lpstr>Office 主题</vt:lpstr>
      <vt:lpstr>think-cell Slide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Nathan</dc:creator>
  <cp:lastModifiedBy> </cp:lastModifiedBy>
  <cp:revision>305</cp:revision>
  <dcterms:created xsi:type="dcterms:W3CDTF">2018-04-11T10:48:00Z</dcterms:created>
  <dcterms:modified xsi:type="dcterms:W3CDTF">2018-08-29T03:28:57Z</dcterms:modified>
</cp:coreProperties>
</file>